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wdp" ContentType="image/vnd.ms-photo"/>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4.webp" ContentType="image/webp"/>
  <Override PartName="/ppt/media/image16.webp" ContentType="image/webp"/>
  <Override PartName="/ppt/media/image24.webp" ContentType="image/webp"/>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handoutMasterIdLst>
    <p:handoutMasterId r:id="rId41"/>
  </p:handoutMasterIdLst>
  <p:sldIdLst>
    <p:sldId id="295" r:id="rId3"/>
    <p:sldId id="294" r:id="rId4"/>
    <p:sldId id="260" r:id="rId5"/>
    <p:sldId id="483" r:id="rId6"/>
    <p:sldId id="479" r:id="rId7"/>
    <p:sldId id="482" r:id="rId8"/>
    <p:sldId id="470" r:id="rId9"/>
    <p:sldId id="471" r:id="rId10"/>
    <p:sldId id="472" r:id="rId11"/>
    <p:sldId id="473" r:id="rId12"/>
    <p:sldId id="474" r:id="rId13"/>
    <p:sldId id="475" r:id="rId14"/>
    <p:sldId id="476" r:id="rId15"/>
    <p:sldId id="477" r:id="rId16"/>
    <p:sldId id="478" r:id="rId17"/>
    <p:sldId id="403" r:id="rId18"/>
    <p:sldId id="465" r:id="rId19"/>
    <p:sldId id="463" r:id="rId20"/>
    <p:sldId id="464" r:id="rId21"/>
    <p:sldId id="466" r:id="rId22"/>
    <p:sldId id="467" r:id="rId23"/>
    <p:sldId id="468" r:id="rId24"/>
    <p:sldId id="451" r:id="rId25"/>
    <p:sldId id="452" r:id="rId26"/>
    <p:sldId id="453" r:id="rId27"/>
    <p:sldId id="454" r:id="rId28"/>
    <p:sldId id="455" r:id="rId29"/>
    <p:sldId id="456" r:id="rId30"/>
    <p:sldId id="457" r:id="rId31"/>
    <p:sldId id="458" r:id="rId32"/>
    <p:sldId id="459" r:id="rId33"/>
    <p:sldId id="460" r:id="rId34"/>
    <p:sldId id="461" r:id="rId35"/>
    <p:sldId id="462" r:id="rId36"/>
    <p:sldId id="469" r:id="rId37"/>
    <p:sldId id="445" r:id="rId38"/>
    <p:sldId id="448" r:id="rId3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DengXian" panose="02010600030101010101" pitchFamily="2" charset="-122"/>
        <a:ea typeface="DengXian"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DengXian" panose="02010600030101010101" pitchFamily="2" charset="-122"/>
        <a:ea typeface="DengXian"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DengXian" panose="02010600030101010101" pitchFamily="2" charset="-122"/>
        <a:ea typeface="DengXian"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DengXian" panose="02010600030101010101" pitchFamily="2" charset="-122"/>
        <a:ea typeface="DengXian" panose="02010600030101010101" pitchFamily="2" charset="-122"/>
        <a:cs typeface="+mn-cs"/>
      </a:defRPr>
    </a:lvl9pPr>
  </p:defaultTextStyle>
  <p:extLst>
    <p:ext uri="{EFAFB233-063F-42B5-8137-9DF3F51BA10A}">
      <p15:sldGuideLst xmlns:p15="http://schemas.microsoft.com/office/powerpoint/2012/main">
        <p15:guide id="1" orient="horz" pos="2277" userDrawn="1">
          <p15:clr>
            <a:srgbClr val="A4A3A4"/>
          </p15:clr>
        </p15:guide>
        <p15:guide id="2" pos="37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xel2022"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CA3B"/>
    <a:srgbClr val="353F48"/>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597"/>
    <p:restoredTop sz="94619"/>
  </p:normalViewPr>
  <p:slideViewPr>
    <p:cSldViewPr snapToGrid="0" showGuides="1">
      <p:cViewPr>
        <p:scale>
          <a:sx n="100" d="100"/>
          <a:sy n="100" d="100"/>
        </p:scale>
        <p:origin x="768" y="636"/>
      </p:cViewPr>
      <p:guideLst>
        <p:guide orient="horz" pos="2277"/>
        <p:guide pos="3770"/>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5.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DengXian" panose="02010600030101010101" pitchFamily="2" charset="-122"/>
                <a:ea typeface="DengXian"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DengXian" panose="02010600030101010101" pitchFamily="2" charset="-122"/>
                <a:ea typeface="DengXian"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sym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sym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strike="noStrike" noProof="0" smtClean="0">
                <a:ln>
                  <a:noFill/>
                </a:ln>
                <a:effectLst/>
                <a:uLnTx/>
                <a:uFillTx/>
                <a:sym typeface="+mn-ea"/>
              </a:rPr>
              <a:t>Click to edit Master text style</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lang="zh-CN" altLang="en-US" sz="1200" strike="noStrike" noProof="0" smtClean="0">
                <a:ln>
                  <a:noFill/>
                </a:ln>
                <a:effectLst/>
                <a:uLnTx/>
                <a:uFillTx/>
                <a:sym typeface="+mn-ea"/>
              </a:rPr>
              <a:t>Second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lang="zh-CN" altLang="en-US" sz="1200" strike="noStrike" noProof="0" smtClean="0">
                <a:ln>
                  <a:noFill/>
                </a:ln>
                <a:effectLst/>
                <a:uLnTx/>
                <a:uFillTx/>
                <a:sym typeface="+mn-ea"/>
              </a:rPr>
              <a:t>Third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lang="zh-CN" altLang="en-US" sz="1200" strike="noStrike" noProof="0" smtClean="0">
                <a:ln>
                  <a:noFill/>
                </a:ln>
                <a:effectLst/>
                <a:uLnTx/>
                <a:uFillTx/>
                <a:sym typeface="+mn-ea"/>
              </a:rPr>
              <a:t>Fourth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lang="zh-CN" altLang="en-US" sz="1200" strike="noStrike" noProof="0" smtClean="0">
                <a:ln>
                  <a:noFill/>
                </a:ln>
                <a:effectLst/>
                <a:uLnTx/>
                <a:uFillTx/>
                <a:sym typeface="+mn-ea"/>
              </a:rPr>
              <a:t>Fifth level</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sym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F7C9B17E-EBA4-4BA6-BFBF-CFC4EA0BE678}" type="slidenum">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Arial" panose="020B0604020202020204" pitchFamily="34" charset="0"/>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Arial" panose="020B0604020202020204" pitchFamily="34" charset="0"/>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sym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sym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sym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sym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sym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353F4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Click to edit Master title style</a:t>
            </a:r>
            <a:endParaRPr lang="zh-CN" altLang="en-US" strike="noStrike" noProof="1" smtClean="0"/>
          </a:p>
        </p:txBody>
      </p:sp>
      <p:sp>
        <p:nvSpPr>
          <p:cNvPr id="3" name="内容占位符 2"/>
          <p:cNvSpPr>
            <a:spLocks noGrp="1"/>
          </p:cNvSpPr>
          <p:nvPr>
            <p:ph idx="1" hasCustomPrompt="1"/>
          </p:nvPr>
        </p:nvSpPr>
        <p:spPr/>
        <p:txBody>
          <a:bodyPr/>
          <a:lstStyle/>
          <a:p>
            <a:pPr lvl="0" fontAlgn="auto"/>
            <a:r>
              <a:rPr lang="zh-CN" altLang="en-US" strike="noStrike" noProof="1" smtClean="0"/>
              <a:t>Click to edit Master text style</a:t>
            </a:r>
            <a:endParaRPr lang="zh-CN" altLang="en-US" strike="noStrike" noProof="1" smtClean="0"/>
          </a:p>
          <a:p>
            <a:pPr lvl="1" fontAlgn="auto"/>
            <a:r>
              <a:rPr lang="zh-CN" altLang="en-US" strike="noStrike" noProof="1" smtClean="0"/>
              <a:t>Second level</a:t>
            </a:r>
            <a:endParaRPr lang="zh-CN" altLang="en-US" strike="noStrike" noProof="1" smtClean="0"/>
          </a:p>
          <a:p>
            <a:pPr lvl="2" fontAlgn="auto"/>
            <a:r>
              <a:rPr lang="zh-CN" altLang="en-US" strike="noStrike" noProof="1" smtClean="0"/>
              <a:t>Third level</a:t>
            </a:r>
            <a:endParaRPr lang="zh-CN" altLang="en-US" strike="noStrike" noProof="1" smtClean="0"/>
          </a:p>
          <a:p>
            <a:pPr lvl="3" fontAlgn="auto"/>
            <a:r>
              <a:rPr lang="zh-CN" altLang="en-US" strike="noStrike" noProof="1" smtClean="0"/>
              <a:t>Fourth level</a:t>
            </a:r>
            <a:endParaRPr lang="zh-CN" altLang="en-US" strike="noStrike" noProof="1" smtClean="0"/>
          </a:p>
          <a:p>
            <a:pPr lvl="4" fontAlgn="auto"/>
            <a:r>
              <a:rPr lang="zh-CN" altLang="en-US" strike="noStrike" noProof="1" smtClean="0"/>
              <a:t>Fifth level</a:t>
            </a:r>
            <a:endParaRPr lang="zh-CN" altLang="en-US" strike="noStrike" noProof="1" smtClean="0"/>
          </a:p>
        </p:txBody>
      </p:sp>
      <p:sp>
        <p:nvSpPr>
          <p:cNvPr id="4" name="Date Placeholder 3"/>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t>
            </a: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 </a:t>
            </a: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0BCD2E4A-79A0-459F-8578-CC9ECAA6381B}"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title">
    <p:bg>
      <p:bgPr>
        <a:solidFill>
          <a:srgbClr val="313036"/>
        </a:solidFill>
        <a:effectLst/>
      </p:bgPr>
    </p:bg>
    <p:spTree>
      <p:nvGrpSpPr>
        <p:cNvPr id="1" name=""/>
        <p:cNvGrpSpPr/>
        <p:nvPr/>
      </p:nvGrpSpPr>
      <p:grpSpPr>
        <a:xfrm>
          <a:off x="0" y="0"/>
          <a:ext cx="0" cy="0"/>
          <a:chOff x="0" y="0"/>
          <a:chExt cx="0" cy="0"/>
        </a:xfrm>
      </p:grpSpPr>
      <p:sp>
        <p:nvSpPr>
          <p:cNvPr id="7" name="直角三角形 6"/>
          <p:cNvSpPr/>
          <p:nvPr/>
        </p:nvSpPr>
        <p:spPr>
          <a:xfrm>
            <a:off x="0" y="1550988"/>
            <a:ext cx="5056188" cy="5308600"/>
          </a:xfrm>
          <a:prstGeom prst="r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直角三角形 7"/>
          <p:cNvSpPr/>
          <p:nvPr/>
        </p:nvSpPr>
        <p:spPr>
          <a:xfrm>
            <a:off x="0" y="4187825"/>
            <a:ext cx="2433638" cy="2676525"/>
          </a:xfrm>
          <a:prstGeom prst="r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任意多边形 8"/>
          <p:cNvSpPr/>
          <p:nvPr/>
        </p:nvSpPr>
        <p:spPr>
          <a:xfrm>
            <a:off x="0" y="0"/>
            <a:ext cx="1403350" cy="4249738"/>
          </a:xfrm>
          <a:custGeom>
            <a:avLst/>
            <a:gdLst>
              <a:gd name="connsiteX0" fmla="*/ 0 w 1403028"/>
              <a:gd name="connsiteY0" fmla="*/ 0 h 4249228"/>
              <a:gd name="connsiteX1" fmla="*/ 1403028 w 1403028"/>
              <a:gd name="connsiteY1" fmla="*/ 0 h 4249228"/>
              <a:gd name="connsiteX2" fmla="*/ 47010 w 1403028"/>
              <a:gd name="connsiteY2" fmla="*/ 4249228 h 4249228"/>
              <a:gd name="connsiteX3" fmla="*/ 0 w 1403028"/>
              <a:gd name="connsiteY3" fmla="*/ 4202313 h 4249228"/>
              <a:gd name="connsiteX4" fmla="*/ 0 w 1403028"/>
              <a:gd name="connsiteY4" fmla="*/ 0 h 4249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028" h="4249228">
                <a:moveTo>
                  <a:pt x="0" y="0"/>
                </a:moveTo>
                <a:lnTo>
                  <a:pt x="1403028" y="0"/>
                </a:lnTo>
                <a:lnTo>
                  <a:pt x="47010" y="4249228"/>
                </a:lnTo>
                <a:lnTo>
                  <a:pt x="0" y="4202313"/>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任意多边形 9"/>
          <p:cNvSpPr/>
          <p:nvPr/>
        </p:nvSpPr>
        <p:spPr>
          <a:xfrm>
            <a:off x="0" y="0"/>
            <a:ext cx="3098800" cy="5732463"/>
          </a:xfrm>
          <a:custGeom>
            <a:avLst/>
            <a:gdLst>
              <a:gd name="connsiteX0" fmla="*/ 0 w 3098474"/>
              <a:gd name="connsiteY0" fmla="*/ 0 h 5733086"/>
              <a:gd name="connsiteX1" fmla="*/ 3098474 w 3098474"/>
              <a:gd name="connsiteY1" fmla="*/ 0 h 5733086"/>
              <a:gd name="connsiteX2" fmla="*/ 1404462 w 3098474"/>
              <a:gd name="connsiteY2" fmla="*/ 5733086 h 5733086"/>
              <a:gd name="connsiteX3" fmla="*/ 0 w 3098474"/>
              <a:gd name="connsiteY3" fmla="*/ 4219309 h 5733086"/>
              <a:gd name="connsiteX4" fmla="*/ 0 w 3098474"/>
              <a:gd name="connsiteY4" fmla="*/ 0 h 5733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474" h="5733086">
                <a:moveTo>
                  <a:pt x="0" y="0"/>
                </a:moveTo>
                <a:lnTo>
                  <a:pt x="3098474" y="0"/>
                </a:lnTo>
                <a:lnTo>
                  <a:pt x="1404462" y="5733086"/>
                </a:lnTo>
                <a:lnTo>
                  <a:pt x="0" y="4219309"/>
                </a:lnTo>
                <a:lnTo>
                  <a:pt x="0" y="0"/>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任意多边形 10"/>
          <p:cNvSpPr/>
          <p:nvPr/>
        </p:nvSpPr>
        <p:spPr>
          <a:xfrm>
            <a:off x="0" y="-4762"/>
            <a:ext cx="2300288" cy="4740275"/>
          </a:xfrm>
          <a:custGeom>
            <a:avLst/>
            <a:gdLst>
              <a:gd name="connsiteX0" fmla="*/ 0 w 2300416"/>
              <a:gd name="connsiteY0" fmla="*/ 0 h 4740048"/>
              <a:gd name="connsiteX1" fmla="*/ 2300416 w 2300416"/>
              <a:gd name="connsiteY1" fmla="*/ 0 h 4740048"/>
              <a:gd name="connsiteX2" fmla="*/ 471912 w 2300416"/>
              <a:gd name="connsiteY2" fmla="*/ 4740048 h 4740048"/>
              <a:gd name="connsiteX3" fmla="*/ 0 w 2300416"/>
              <a:gd name="connsiteY3" fmla="*/ 4266872 h 4740048"/>
              <a:gd name="connsiteX4" fmla="*/ 0 w 2300416"/>
              <a:gd name="connsiteY4" fmla="*/ 0 h 4740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0416" h="4740048">
                <a:moveTo>
                  <a:pt x="0" y="0"/>
                </a:moveTo>
                <a:lnTo>
                  <a:pt x="2300416" y="0"/>
                </a:lnTo>
                <a:lnTo>
                  <a:pt x="471912" y="4740048"/>
                </a:lnTo>
                <a:lnTo>
                  <a:pt x="0" y="4266872"/>
                </a:lnTo>
                <a:lnTo>
                  <a:pt x="0" y="0"/>
                </a:lnTo>
                <a:close/>
              </a:path>
            </a:pathLst>
          </a:custGeom>
          <a:solidFill>
            <a:srgbClr val="5284C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3408773" y="904081"/>
            <a:ext cx="5998464" cy="2852737"/>
          </a:xfrm>
        </p:spPr>
        <p:txBody>
          <a:bodyPr anchor="b"/>
          <a:lstStyle>
            <a:lvl1pPr>
              <a:defRPr sz="6000">
                <a:solidFill>
                  <a:srgbClr val="00B0F0"/>
                </a:solidFill>
              </a:defRPr>
            </a:lvl1pPr>
          </a:lstStyle>
          <a:p>
            <a:pPr fontAlgn="auto"/>
            <a:r>
              <a:rPr lang="zh-CN" altLang="en-US" strike="noStrike" noProof="1" dirty="0" smtClean="0"/>
              <a:t>Click to edit Master title style</a:t>
            </a:r>
            <a:endParaRPr lang="zh-CN" altLang="en-US" strike="noStrike" noProof="1" dirty="0" smtClean="0"/>
          </a:p>
        </p:txBody>
      </p:sp>
      <p:sp>
        <p:nvSpPr>
          <p:cNvPr id="3" name="文本占位符 2"/>
          <p:cNvSpPr>
            <a:spLocks noGrp="1"/>
          </p:cNvSpPr>
          <p:nvPr>
            <p:ph type="body" idx="1" hasCustomPrompt="1"/>
          </p:nvPr>
        </p:nvSpPr>
        <p:spPr>
          <a:xfrm>
            <a:off x="3408772" y="3783806"/>
            <a:ext cx="5998465" cy="1500187"/>
          </a:xfrm>
        </p:spPr>
        <p:txBody>
          <a:bodyPr>
            <a:normAutofit/>
          </a:bodyPr>
          <a:lstStyle>
            <a:lvl1pPr marL="0" indent="0">
              <a:buNone/>
              <a:defRPr sz="1400">
                <a:solidFill>
                  <a:srgbClr val="00B0F0"/>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smtClean="0"/>
              <a:t>Click to edit Master title style</a:t>
            </a:r>
            <a:endParaRPr lang="zh-CN" altLang="en-US" strike="noStrike" noProof="1" smtClean="0"/>
          </a:p>
        </p:txBody>
      </p:sp>
      <p:sp>
        <p:nvSpPr>
          <p:cNvPr id="1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4"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defRPr/>
            </a:pPr>
            <a:fld id="{1417F312-AE95-46C5-991C-3338A804F0A2}"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313036"/>
        </a:solidFill>
        <a:effectLst/>
      </p:bgPr>
    </p:bg>
    <p:spTree>
      <p:nvGrpSpPr>
        <p:cNvPr id="1" name=""/>
        <p:cNvGrpSpPr/>
        <p:nvPr/>
      </p:nvGrpSpPr>
      <p:grpSpPr>
        <a:xfrm>
          <a:off x="0" y="0"/>
          <a:ext cx="0" cy="0"/>
          <a:chOff x="0" y="0"/>
          <a:chExt cx="0" cy="0"/>
        </a:xfrm>
      </p:grpSpPr>
      <p:cxnSp>
        <p:nvCxnSpPr>
          <p:cNvPr id="7" name="直接连接符 6"/>
          <p:cNvCxnSpPr/>
          <p:nvPr/>
        </p:nvCxnSpPr>
        <p:spPr>
          <a:xfrm>
            <a:off x="0" y="6200775"/>
            <a:ext cx="12192000" cy="0"/>
          </a:xfrm>
          <a:prstGeom prst="line">
            <a:avLst/>
          </a:prstGeom>
          <a:ln w="3175">
            <a:solidFill>
              <a:srgbClr val="00B0F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lvl1pPr algn="ctr">
              <a:defRPr>
                <a:solidFill>
                  <a:schemeClr val="bg1">
                    <a:lumMod val="95000"/>
                  </a:schemeClr>
                </a:solidFill>
              </a:defRPr>
            </a:lvl1pPr>
          </a:lstStyle>
          <a:p>
            <a:pPr fontAlgn="auto"/>
            <a:r>
              <a:rPr lang="zh-CN" altLang="en-US" strike="noStrike" noProof="1" smtClean="0"/>
              <a:t>Click to edit Master title style</a:t>
            </a:r>
            <a:endParaRPr lang="zh-CN" altLang="en-US" strike="noStrike" noProof="1" smtClean="0"/>
          </a:p>
        </p:txBody>
      </p:sp>
      <p:sp>
        <p:nvSpPr>
          <p:cNvPr id="8" name="日期占位符 2"/>
          <p:cNvSpPr>
            <a:spLocks noGrp="1"/>
          </p:cNvSpPr>
          <p:nvPr>
            <p:ph type="dt" sz="half" idx="2"/>
          </p:nvPr>
        </p:nvSpPr>
        <p:spPr>
          <a:xfrm>
            <a:off x="838200" y="6356350"/>
            <a:ext cx="2743200"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页脚占位符 3"/>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0" name="灯片编号占位符 4"/>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defRPr/>
            </a:pPr>
            <a:fld id="{1417F312-AE95-46C5-991C-3338A804F0A2}"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53F48"/>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Click to edit Master title style</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Click to edit Master text style</a:t>
            </a:r>
            <a:endParaRPr lang="zh-CN" altLang="en-US" dirty="0"/>
          </a:p>
          <a:p>
            <a:pPr lvl="1"/>
            <a:r>
              <a:rPr lang="zh-CN" altLang="en-US" dirty="0"/>
              <a:t>Second level</a:t>
            </a:r>
            <a:endParaRPr lang="zh-CN" altLang="en-US" dirty="0"/>
          </a:p>
          <a:p>
            <a:pPr lvl="2"/>
            <a:r>
              <a:rPr lang="zh-CN" altLang="en-US" dirty="0"/>
              <a:t>Third level</a:t>
            </a:r>
            <a:endParaRPr lang="zh-CN" altLang="en-US" dirty="0"/>
          </a:p>
          <a:p>
            <a:pPr lvl="3"/>
            <a:r>
              <a:rPr lang="zh-CN" altLang="en-US" dirty="0"/>
              <a:t>Fourth level</a:t>
            </a:r>
            <a:endParaRPr lang="zh-CN" altLang="en-US" dirty="0"/>
          </a:p>
          <a:p>
            <a:pPr lvl="4"/>
            <a:r>
              <a:rPr lang="zh-CN" altLang="en-US" dirty="0"/>
              <a:t>Fifth level</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sym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Arial" panose="020B0604020202020204" pitchFamily="34" charset="0"/>
                <a:cs typeface="+mn-cs"/>
              </a:rPr>
              <a:t> </a:t>
            </a:r>
            <a:endParaRPr kumimoji="0" lang="zh-CN" altLang="en-US" sz="1200" b="0" i="0" u="none" strike="noStrike" kern="1200" cap="none" spc="0" normalizeH="0" baseline="0" noProof="0">
              <a:ln>
                <a:noFill/>
              </a:ln>
              <a:solidFill>
                <a:schemeClr val="tx1">
                  <a:tint val="75000"/>
                </a:schemeClr>
              </a:solidFill>
              <a:effectLst/>
              <a:uLnTx/>
              <a:uFillTx/>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sym typeface="Arial" panose="020B06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Arial" panose="020B0604020202020204" pitchFamily="34" charset="0"/>
                <a:cs typeface="+mn-cs"/>
              </a:rPr>
              <a:t> </a:t>
            </a:r>
            <a:endParaRPr kumimoji="0" lang="zh-CN" altLang="en-US" sz="1200" b="0" i="0" u="none" strike="noStrike" kern="1200" cap="none" spc="0" normalizeH="0" baseline="0" noProof="0">
              <a:ln>
                <a:noFill/>
              </a:ln>
              <a:solidFill>
                <a:schemeClr val="tx1">
                  <a:tint val="75000"/>
                </a:schemeClr>
              </a:solidFill>
              <a:effectLst/>
              <a:uLnTx/>
              <a:uFillTx/>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0BCD2E4A-79A0-459F-8578-CC9ECAA6381B}" type="slidenum">
              <a:rPr kumimoji="0" lang="zh-CN" altLang="en-US" sz="1200" b="0" i="0" u="none" strike="noStrike" kern="1200" cap="none" spc="0" normalizeH="0" baseline="0" noProof="0" smtClean="0">
                <a:ln>
                  <a:noFill/>
                </a:ln>
                <a:solidFill>
                  <a:schemeClr val="tx1">
                    <a:tint val="75000"/>
                  </a:schemeClr>
                </a:solidFill>
                <a:effectLst/>
                <a:uLnTx/>
                <a:uFillTx/>
                <a:latin typeface="Arial" panose="020B0604020202020204" pitchFamily="34" charset="0"/>
                <a:ea typeface="Arial" panose="020B0604020202020204" pitchFamily="34" charset="0"/>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Arial" panose="020B0604020202020204" pitchFamily="34" charset="0"/>
              <a:ea typeface="Arial" panose="020B0604020202020204" pitchFamily="34" charset="0"/>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4.xml"/><Relationship Id="rId5" Type="http://schemas.openxmlformats.org/officeDocument/2006/relationships/image" Target="../media/image24.webp"/><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wmf"/><Relationship Id="rId1"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5.jpeg"/></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5.xml"/><Relationship Id="rId4" Type="http://schemas.openxmlformats.org/officeDocument/2006/relationships/image" Target="../media/image30.wmf"/><Relationship Id="rId3" Type="http://schemas.openxmlformats.org/officeDocument/2006/relationships/oleObject" Target="../embeddings/oleObject3.bin"/><Relationship Id="rId2" Type="http://schemas.openxmlformats.org/officeDocument/2006/relationships/image" Target="../media/image29.jpeg"/><Relationship Id="rId1" Type="http://schemas.openxmlformats.org/officeDocument/2006/relationships/image" Target="../media/image28.jpeg"/></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5.xml"/><Relationship Id="rId4" Type="http://schemas.openxmlformats.org/officeDocument/2006/relationships/image" Target="../media/image33.jpeg"/><Relationship Id="rId3" Type="http://schemas.openxmlformats.org/officeDocument/2006/relationships/image" Target="../media/image32.wmf"/><Relationship Id="rId2" Type="http://schemas.openxmlformats.org/officeDocument/2006/relationships/oleObject" Target="../embeddings/oleObject4.bin"/><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5.xml"/><Relationship Id="rId6" Type="http://schemas.openxmlformats.org/officeDocument/2006/relationships/image" Target="../media/image37.wmf"/><Relationship Id="rId5" Type="http://schemas.openxmlformats.org/officeDocument/2006/relationships/oleObject" Target="../embeddings/oleObject6.bin"/><Relationship Id="rId4" Type="http://schemas.openxmlformats.org/officeDocument/2006/relationships/image" Target="../media/image36.jpeg"/><Relationship Id="rId3" Type="http://schemas.openxmlformats.org/officeDocument/2006/relationships/image" Target="../media/image35.wmf"/><Relationship Id="rId2" Type="http://schemas.openxmlformats.org/officeDocument/2006/relationships/oleObject" Target="../embeddings/oleObject5.bin"/><Relationship Id="rId1" Type="http://schemas.openxmlformats.org/officeDocument/2006/relationships/image" Target="../media/image34.jpeg"/></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5.xml"/><Relationship Id="rId5" Type="http://schemas.openxmlformats.org/officeDocument/2006/relationships/image" Target="../media/image39.jpeg"/><Relationship Id="rId4" Type="http://schemas.openxmlformats.org/officeDocument/2006/relationships/image" Target="../media/image38.wmf"/><Relationship Id="rId3" Type="http://schemas.openxmlformats.org/officeDocument/2006/relationships/oleObject" Target="../embeddings/oleObject8.bin"/><Relationship Id="rId2" Type="http://schemas.openxmlformats.org/officeDocument/2006/relationships/image" Target="../media/image35.wmf"/><Relationship Id="rId1" Type="http://schemas.openxmlformats.org/officeDocument/2006/relationships/oleObject" Target="../embeddings/oleObject7.bin"/></Relationships>
</file>

<file path=ppt/slides/_rels/slide16.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xml"/><Relationship Id="rId5" Type="http://schemas.openxmlformats.org/officeDocument/2006/relationships/image" Target="../media/image42.wmf"/><Relationship Id="rId4" Type="http://schemas.openxmlformats.org/officeDocument/2006/relationships/oleObject" Target="../embeddings/oleObject10.bin"/><Relationship Id="rId3" Type="http://schemas.openxmlformats.org/officeDocument/2006/relationships/image" Target="../media/image41.wmf"/><Relationship Id="rId2" Type="http://schemas.openxmlformats.org/officeDocument/2006/relationships/oleObject" Target="../embeddings/oleObject9.bin"/><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png"/></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1.xml"/><Relationship Id="rId2" Type="http://schemas.openxmlformats.org/officeDocument/2006/relationships/image" Target="../media/image44.wmf"/><Relationship Id="rId1" Type="http://schemas.openxmlformats.org/officeDocument/2006/relationships/oleObject" Target="../embeddings/oleObject11.bin"/></Relationships>
</file>

<file path=ppt/slides/_rels/slide19.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1.xml"/><Relationship Id="rId7" Type="http://schemas.openxmlformats.org/officeDocument/2006/relationships/image" Target="../media/image49.png"/><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wmf"/><Relationship Id="rId3" Type="http://schemas.openxmlformats.org/officeDocument/2006/relationships/oleObject" Target="../embeddings/oleObject13.bin"/><Relationship Id="rId2" Type="http://schemas.openxmlformats.org/officeDocument/2006/relationships/image" Target="../media/image45.wmf"/><Relationship Id="rId1" Type="http://schemas.openxmlformats.org/officeDocument/2006/relationships/oleObject" Target="../embeddings/oleObject12.bin"/></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3" Type="http://schemas.openxmlformats.org/officeDocument/2006/relationships/slideLayout" Target="../slideLayouts/slideLayout2.xml"/><Relationship Id="rId22" Type="http://schemas.openxmlformats.org/officeDocument/2006/relationships/tags" Target="../tags/tag19.xml"/><Relationship Id="rId21" Type="http://schemas.openxmlformats.org/officeDocument/2006/relationships/tags" Target="../tags/tag18.xml"/><Relationship Id="rId20" Type="http://schemas.openxmlformats.org/officeDocument/2006/relationships/tags" Target="../tags/tag17.xml"/><Relationship Id="rId2" Type="http://schemas.microsoft.com/office/2007/relationships/hdphoto" Target="../media/image7.wdp"/><Relationship Id="rId19" Type="http://schemas.openxmlformats.org/officeDocument/2006/relationships/tags" Target="../tags/tag16.xml"/><Relationship Id="rId18" Type="http://schemas.openxmlformats.org/officeDocument/2006/relationships/tags" Target="../tags/tag15.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image" Target="../media/image8.png"/><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1.jpeg"/><Relationship Id="rId1" Type="http://schemas.openxmlformats.org/officeDocument/2006/relationships/image" Target="../media/image5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5.png"/><Relationship Id="rId3" Type="http://schemas.microsoft.com/office/2007/relationships/media" Target="../media/media1.mp4"/><Relationship Id="rId2" Type="http://schemas.openxmlformats.org/officeDocument/2006/relationships/video" Target="../media/media1.mp4"/><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7.jpeg"/><Relationship Id="rId1" Type="http://schemas.openxmlformats.org/officeDocument/2006/relationships/image" Target="../media/image56.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8.png"/><Relationship Id="rId3" Type="http://schemas.microsoft.com/office/2007/relationships/media" Target="../media/media2.mp4"/><Relationship Id="rId2" Type="http://schemas.openxmlformats.org/officeDocument/2006/relationships/video" Target="../media/media2.mp4"/><Relationship Id="rId1" Type="http://schemas.openxmlformats.org/officeDocument/2006/relationships/image" Target="../media/image40.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9.png"/><Relationship Id="rId3" Type="http://schemas.microsoft.com/office/2007/relationships/media" Target="../media/media3.mp4"/><Relationship Id="rId2" Type="http://schemas.openxmlformats.org/officeDocument/2006/relationships/video" Target="../media/media3.mp4"/><Relationship Id="rId1" Type="http://schemas.openxmlformats.org/officeDocument/2006/relationships/image" Target="../media/image40.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3.jpeg"/><Relationship Id="rId1" Type="http://schemas.openxmlformats.org/officeDocument/2006/relationships/image" Target="../media/image62.jpe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4.png"/><Relationship Id="rId2" Type="http://schemas.microsoft.com/office/2007/relationships/media" Target="../media/media4.mp4"/><Relationship Id="rId1" Type="http://schemas.openxmlformats.org/officeDocument/2006/relationships/video" Target="../media/media4.mp4"/></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6.jpeg"/><Relationship Id="rId1" Type="http://schemas.openxmlformats.org/officeDocument/2006/relationships/image" Target="../media/image65.jpe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image" Target="../media/image69.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7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6.jpeg"/><Relationship Id="rId1" Type="http://schemas.openxmlformats.org/officeDocument/2006/relationships/image" Target="../media/image75.jpe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0.jpeg"/><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jpeg"/></Relationships>
</file>

<file path=ppt/slides/_rels/slide36.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1.xml"/><Relationship Id="rId4" Type="http://schemas.openxmlformats.org/officeDocument/2006/relationships/image" Target="../media/image82.jpeg"/><Relationship Id="rId3" Type="http://schemas.openxmlformats.org/officeDocument/2006/relationships/image" Target="../media/image67.jpeg"/><Relationship Id="rId2" Type="http://schemas.openxmlformats.org/officeDocument/2006/relationships/image" Target="../media/image81.wmf"/><Relationship Id="rId1" Type="http://schemas.openxmlformats.org/officeDocument/2006/relationships/oleObject" Target="../embeddings/oleObject14.bin"/></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5.xml"/><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image" Target="../media/image14.webp"/></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webp"/></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Public\cropped-1366-768-559127.jpg"/>
          <p:cNvPicPr>
            <a:picLocks noChangeAspect="1" noChangeArrowheads="1"/>
          </p:cNvPicPr>
          <p:nvPr/>
        </p:nvPicPr>
        <p:blipFill>
          <a:blip r:embed="rId1">
            <a:alphaModFix amt="60000"/>
            <a:extLst>
              <a:ext uri="{BEBA8EAE-BF5A-486C-A8C5-ECC9F3942E4B}">
                <a14:imgProps xmlns:a14="http://schemas.microsoft.com/office/drawing/2010/main">
                  <a14:imgLayer r:embed="rId2">
                    <a14:imgEffect>
                      <a14:brightnessContrast bright="-48000" contrast="-61000"/>
                    </a14:imgEffect>
                    <a14:imgEffect>
                      <a14:sharpenSoften amount="-64000"/>
                    </a14:imgEffect>
                  </a14:imgLayer>
                </a14:imgProps>
              </a:ext>
              <a:ext uri="{28A0092B-C50C-407E-A947-70E740481C1C}">
                <a14:useLocalDpi xmlns:a14="http://schemas.microsoft.com/office/drawing/2010/main" val="0"/>
              </a:ext>
            </a:extLst>
          </a:blip>
          <a:srcRect/>
          <a:stretch>
            <a:fillRect/>
          </a:stretch>
        </p:blipFill>
        <p:spPr bwMode="auto">
          <a:xfrm>
            <a:off x="-6350" y="232575"/>
            <a:ext cx="12192000" cy="6419097"/>
          </a:xfrm>
          <a:prstGeom prst="rect">
            <a:avLst/>
          </a:prstGeom>
          <a:noFill/>
          <a:effectLst>
            <a:reflection stA="0" endPos="65000" dist="50800" dir="5400000" sy="-100000" algn="bl" rotWithShape="0"/>
          </a:effectLst>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619125" y="432435"/>
            <a:ext cx="7954645" cy="706755"/>
          </a:xfrm>
          <a:prstGeom prst="rect">
            <a:avLst/>
          </a:prstGeom>
          <a:noFill/>
        </p:spPr>
        <p:txBody>
          <a:bodyPr wrap="square" rtlCol="0" anchor="ctr">
            <a:spAutoFit/>
          </a:bodyPr>
          <a:lstStyle/>
          <a:p>
            <a:r>
              <a:rPr lang="en-US" altLang="ko-KR" sz="4000" dirty="0">
                <a:solidFill>
                  <a:schemeClr val="accent2"/>
                </a:solidFill>
                <a:latin typeface="Arial Black" panose="020B0A04020102020204" charset="0"/>
                <a:cs typeface="Arial Black" panose="020B0A04020102020204" charset="0"/>
              </a:rPr>
              <a:t>Solusi Multiseat Aster</a:t>
            </a:r>
            <a:endParaRPr lang="ko-KR" altLang="en-US" sz="3600" dirty="0">
              <a:solidFill>
                <a:schemeClr val="bg1"/>
              </a:solidFill>
              <a:latin typeface="Arial Black" panose="020B0A04020102020204" charset="0"/>
              <a:cs typeface="Arial Black" panose="020B0A04020102020204" charset="0"/>
            </a:endParaRPr>
          </a:p>
        </p:txBody>
      </p:sp>
      <p:sp>
        <p:nvSpPr>
          <p:cNvPr id="32" name="Rectangle 31"/>
          <p:cNvSpPr/>
          <p:nvPr/>
        </p:nvSpPr>
        <p:spPr>
          <a:xfrm>
            <a:off x="1080443" y="1255777"/>
            <a:ext cx="5003800" cy="521970"/>
          </a:xfrm>
          <a:prstGeom prst="rect">
            <a:avLst/>
          </a:prstGeom>
        </p:spPr>
        <p:txBody>
          <a:bodyPr wrap="none">
            <a:spAutoFit/>
          </a:bodyPr>
          <a:lstStyle/>
          <a:p>
            <a:r>
              <a:rPr lang="en-US" sz="2800" b="1" u="sng" dirty="0">
                <a:solidFill>
                  <a:schemeClr val="bg1"/>
                </a:solidFill>
                <a:latin typeface="+mj-lt"/>
                <a:cs typeface="+mj-lt"/>
              </a:rPr>
              <a:t>Solusi praktis dan ekonomis</a:t>
            </a:r>
            <a:endParaRPr lang="en-US" sz="2800" b="1" u="sng" dirty="0">
              <a:solidFill>
                <a:schemeClr val="bg1"/>
              </a:solidFill>
              <a:latin typeface="+mj-lt"/>
              <a:cs typeface="+mj-lt"/>
            </a:endParaRPr>
          </a:p>
        </p:txBody>
      </p:sp>
      <p:sp>
        <p:nvSpPr>
          <p:cNvPr id="33" name="TextBox 32"/>
          <p:cNvSpPr txBox="1"/>
          <p:nvPr/>
        </p:nvSpPr>
        <p:spPr>
          <a:xfrm>
            <a:off x="308610" y="5457825"/>
            <a:ext cx="9371330" cy="1014730"/>
          </a:xfrm>
          <a:prstGeom prst="rect">
            <a:avLst/>
          </a:prstGeom>
          <a:noFill/>
        </p:spPr>
        <p:txBody>
          <a:bodyPr wrap="square" rtlCol="0">
            <a:spAutoFit/>
          </a:bodyPr>
          <a:lstStyle/>
          <a:p>
            <a:pPr algn="l"/>
            <a:r>
              <a:rPr lang="en-US" altLang="ko-KR" sz="2000" dirty="0">
                <a:solidFill>
                  <a:schemeClr val="bg1"/>
                </a:solidFill>
                <a:cs typeface="Arial" panose="020B0604020202020204" pitchFamily="34" charset="0"/>
              </a:rPr>
              <a:t>Satu komputer bisa digunakan banyak orang secara bersamaan.</a:t>
            </a:r>
            <a:endParaRPr lang="en-US" altLang="ko-KR" sz="2000" dirty="0">
              <a:solidFill>
                <a:schemeClr val="bg1"/>
              </a:solidFill>
              <a:cs typeface="Arial" panose="020B0604020202020204" pitchFamily="34" charset="0"/>
            </a:endParaRPr>
          </a:p>
          <a:p>
            <a:r>
              <a:rPr lang="en-US" altLang="ko-KR" sz="2000" dirty="0">
                <a:solidFill>
                  <a:schemeClr val="bg1"/>
                </a:solidFill>
                <a:cs typeface="Arial" panose="020B0604020202020204" pitchFamily="34" charset="0"/>
              </a:rPr>
              <a:t>Solusi ideal untuk diterapkan diperkantoran,</a:t>
            </a:r>
            <a:endParaRPr lang="en-US" altLang="ko-KR" sz="2000" dirty="0">
              <a:solidFill>
                <a:schemeClr val="bg1"/>
              </a:solidFill>
              <a:cs typeface="Arial" panose="020B0604020202020204" pitchFamily="34" charset="0"/>
            </a:endParaRPr>
          </a:p>
          <a:p>
            <a:r>
              <a:rPr lang="en-US" altLang="ko-KR" sz="2000" dirty="0">
                <a:solidFill>
                  <a:schemeClr val="bg1"/>
                </a:solidFill>
                <a:cs typeface="Arial" panose="020B0604020202020204" pitchFamily="34" charset="0"/>
              </a:rPr>
              <a:t>Sekolahan,Industri,Rumahan,UMKM dll.</a:t>
            </a:r>
            <a:endParaRPr lang="en-US" altLang="ko-KR" sz="2000" dirty="0">
              <a:solidFill>
                <a:schemeClr val="bg1"/>
              </a:solidFill>
              <a:cs typeface="Arial" panose="020B0604020202020204" pitchFamily="34" charset="0"/>
            </a:endParaRPr>
          </a:p>
        </p:txBody>
      </p:sp>
      <p:pic>
        <p:nvPicPr>
          <p:cNvPr id="36" name="Picture 2" descr="C:\Users\Public\monito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6145" y="651510"/>
            <a:ext cx="5791835" cy="4931410"/>
          </a:xfrm>
          <a:prstGeom prst="rect">
            <a:avLst/>
          </a:prstGeom>
          <a:noFill/>
          <a:effectLst>
            <a:glow rad="152400">
              <a:schemeClr val="bg1">
                <a:alpha val="40000"/>
              </a:schemeClr>
            </a:glow>
          </a:effectLst>
          <a:extLst>
            <a:ext uri="{909E8E84-426E-40DD-AFC4-6F175D3DCCD1}">
              <a14:hiddenFill xmlns:a14="http://schemas.microsoft.com/office/drawing/2010/main">
                <a:solidFill>
                  <a:srgbClr val="FFFFFF"/>
                </a:solidFill>
              </a14:hiddenFill>
            </a:ext>
          </a:extLst>
        </p:spPr>
      </p:pic>
      <p:sp>
        <p:nvSpPr>
          <p:cNvPr id="7" name="Title 2"/>
          <p:cNvSpPr>
            <a:spLocks noGrp="1"/>
          </p:cNvSpPr>
          <p:nvPr/>
        </p:nvSpPr>
        <p:spPr>
          <a:xfrm>
            <a:off x="110490" y="67945"/>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8" name="Title 2"/>
          <p:cNvSpPr>
            <a:spLocks noGrp="1"/>
          </p:cNvSpPr>
          <p:nvPr/>
        </p:nvSpPr>
        <p:spPr>
          <a:xfrm>
            <a:off x="125730" y="662686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2" name="Picture 1" descr="logo_white_text_transp"/>
          <p:cNvPicPr>
            <a:picLocks noChangeAspect="1"/>
          </p:cNvPicPr>
          <p:nvPr/>
        </p:nvPicPr>
        <p:blipFill>
          <a:blip r:embed="rId4"/>
          <a:stretch>
            <a:fillRect/>
          </a:stretch>
        </p:blipFill>
        <p:spPr>
          <a:xfrm>
            <a:off x="9473565" y="5244465"/>
            <a:ext cx="2402205" cy="1228090"/>
          </a:xfrm>
          <a:prstGeom prst="rect">
            <a:avLst/>
          </a:prstGeom>
        </p:spPr>
      </p:pic>
      <p:pic>
        <p:nvPicPr>
          <p:cNvPr id="3" name="Picture 2" descr="Logo Perusahaan"/>
          <p:cNvPicPr>
            <a:picLocks noChangeAspect="1"/>
          </p:cNvPicPr>
          <p:nvPr/>
        </p:nvPicPr>
        <p:blipFill>
          <a:blip r:embed="rId5"/>
          <a:stretch>
            <a:fillRect/>
          </a:stretch>
        </p:blipFill>
        <p:spPr>
          <a:xfrm>
            <a:off x="1925320" y="2042795"/>
            <a:ext cx="3247390" cy="3010535"/>
          </a:xfrm>
          <a:prstGeom prst="rect">
            <a:avLst/>
          </a:prstGeom>
        </p:spPr>
      </p:pic>
      <p:sp>
        <p:nvSpPr>
          <p:cNvPr id="4" name="Rectangle 31"/>
          <p:cNvSpPr/>
          <p:nvPr/>
        </p:nvSpPr>
        <p:spPr>
          <a:xfrm>
            <a:off x="1080443" y="4781297"/>
            <a:ext cx="5358130" cy="521970"/>
          </a:xfrm>
          <a:prstGeom prst="rect">
            <a:avLst/>
          </a:prstGeom>
        </p:spPr>
        <p:txBody>
          <a:bodyPr wrap="none">
            <a:spAutoFit/>
          </a:bodyPr>
          <a:p>
            <a:r>
              <a:rPr lang="en-US" sz="2800" b="1" u="sng" dirty="0">
                <a:solidFill>
                  <a:schemeClr val="bg1"/>
                </a:solidFill>
                <a:latin typeface="+mj-lt"/>
                <a:cs typeface="+mj-lt"/>
              </a:rPr>
              <a:t>PT Aster Mitrasolusi Teknologi</a:t>
            </a:r>
            <a:endParaRPr lang="en-US" sz="2800" b="1" u="sng" dirty="0">
              <a:solidFill>
                <a:schemeClr val="bg1"/>
              </a:solidFill>
              <a:latin typeface="+mj-lt"/>
              <a:cs typeface="+mj-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660400" y="99060"/>
            <a:ext cx="10506710" cy="810260"/>
          </a:xfrm>
        </p:spPr>
        <p:txBody>
          <a:bodyPr vert="horz" lIns="91440" tIns="45720" rIns="91440" bIns="45720" rtlCol="0" anchor="b">
            <a:normAutofit/>
          </a:bodyPr>
          <a:lstStyle/>
          <a:p>
            <a:pPr marL="0" marR="0" lvl="0" indent="0" algn="just" defTabSz="914400" rtl="0" eaLnBrk="1" fontAlgn="auto" latinLnBrk="0" hangingPunct="1">
              <a:lnSpc>
                <a:spcPct val="90000"/>
              </a:lnSpc>
              <a:spcBef>
                <a:spcPct val="0"/>
              </a:spcBef>
              <a:spcAft>
                <a:spcPts val="0"/>
              </a:spcAft>
              <a:buClrTx/>
              <a:buSzTx/>
              <a:buFontTx/>
              <a:buNone/>
              <a:defRPr/>
            </a:pPr>
            <a:r>
              <a:rPr kumimoji="0" lang="id-ID" altLang="en-US" sz="4000" b="1" i="0" u="none" strike="noStrike" kern="1200" cap="none" spc="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mj-lt"/>
                <a:ea typeface="+mj-ea"/>
                <a:cs typeface="+mj-cs"/>
              </a:rPr>
              <a:t>Beberapa solusi implementasi multiseat.</a:t>
            </a:r>
            <a:endParaRPr kumimoji="0" lang="id-ID" altLang="en-US" sz="4000" b="1" i="0" u="none" strike="noStrike" kern="1200" cap="none" spc="0" normalizeH="0" baseline="0" noProof="0" dirty="0">
              <a:ln w="10160">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mj-lt"/>
              <a:ea typeface="+mj-ea"/>
              <a:cs typeface="+mj-cs"/>
            </a:endParaRPr>
          </a:p>
        </p:txBody>
      </p:sp>
      <p:sp>
        <p:nvSpPr>
          <p:cNvPr id="9" name="矩形 8"/>
          <p:cNvSpPr/>
          <p:nvPr/>
        </p:nvSpPr>
        <p:spPr>
          <a:xfrm>
            <a:off x="9074150" y="6190615"/>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Solusi Kabel : </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sp>
        <p:nvSpPr>
          <p:cNvPr id="8" name="矩形 8"/>
          <p:cNvSpPr/>
          <p:nvPr/>
        </p:nvSpPr>
        <p:spPr>
          <a:xfrm>
            <a:off x="5344795" y="6191250"/>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Solusi KVM : </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sp>
        <p:nvSpPr>
          <p:cNvPr id="10" name="矩形 8"/>
          <p:cNvSpPr/>
          <p:nvPr/>
        </p:nvSpPr>
        <p:spPr>
          <a:xfrm>
            <a:off x="987425" y="5792470"/>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Solusi Wireless : </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graphicFrame>
        <p:nvGraphicFramePr>
          <p:cNvPr id="16" name="Object 15"/>
          <p:cNvGraphicFramePr/>
          <p:nvPr/>
        </p:nvGraphicFramePr>
        <p:xfrm>
          <a:off x="4437380" y="1040130"/>
          <a:ext cx="3317240" cy="4667250"/>
        </p:xfrm>
        <a:graphic>
          <a:graphicData uri="http://schemas.openxmlformats.org/presentationml/2006/ole">
            <mc:AlternateContent xmlns:mc="http://schemas.openxmlformats.org/markup-compatibility/2006">
              <mc:Choice xmlns:v="urn:schemas-microsoft-com:vml" Requires="v">
                <p:oleObj spid="_x0000_s17" name="" r:id="rId1" imgW="11287125" imgH="10925175" progId="Paint.Picture">
                  <p:embed/>
                </p:oleObj>
              </mc:Choice>
              <mc:Fallback>
                <p:oleObj name="" r:id="rId1" imgW="11287125" imgH="10925175" progId="Paint.Picture">
                  <p:embed/>
                  <p:pic>
                    <p:nvPicPr>
                      <p:cNvPr id="0" name="Picture 16"/>
                      <p:cNvPicPr/>
                      <p:nvPr/>
                    </p:nvPicPr>
                    <p:blipFill>
                      <a:blip r:embed="rId2"/>
                      <a:stretch>
                        <a:fillRect/>
                      </a:stretch>
                    </p:blipFill>
                    <p:spPr>
                      <a:xfrm>
                        <a:off x="4437380" y="1040130"/>
                        <a:ext cx="3317240" cy="4667250"/>
                      </a:xfrm>
                      <a:prstGeom prst="rect">
                        <a:avLst/>
                      </a:prstGeom>
                      <a:ln w="28575" cmpd="sng">
                        <a:solidFill>
                          <a:schemeClr val="accent1">
                            <a:shade val="50000"/>
                          </a:schemeClr>
                        </a:solidFill>
                        <a:prstDash val="solid"/>
                      </a:ln>
                    </p:spPr>
                  </p:pic>
                </p:oleObj>
              </mc:Fallback>
            </mc:AlternateContent>
          </a:graphicData>
        </a:graphic>
      </p:graphicFrame>
      <p:pic>
        <p:nvPicPr>
          <p:cNvPr id="14" name="Picture 13" descr="usb extension"/>
          <p:cNvPicPr>
            <a:picLocks noChangeAspect="1"/>
          </p:cNvPicPr>
          <p:nvPr/>
        </p:nvPicPr>
        <p:blipFill>
          <a:blip r:embed="rId3"/>
          <a:stretch>
            <a:fillRect/>
          </a:stretch>
        </p:blipFill>
        <p:spPr>
          <a:xfrm>
            <a:off x="9230360" y="4403090"/>
            <a:ext cx="1714500" cy="1616710"/>
          </a:xfrm>
          <a:prstGeom prst="rect">
            <a:avLst/>
          </a:prstGeom>
          <a:ln w="28575" cmpd="sng">
            <a:solidFill>
              <a:schemeClr val="accent1">
                <a:shade val="50000"/>
              </a:schemeClr>
            </a:solidFill>
            <a:prstDash val="solid"/>
          </a:ln>
        </p:spPr>
      </p:pic>
      <p:pic>
        <p:nvPicPr>
          <p:cNvPr id="19" name="Picture 18"/>
          <p:cNvPicPr/>
          <p:nvPr/>
        </p:nvPicPr>
        <p:blipFill>
          <a:blip r:embed="rId4"/>
          <a:stretch>
            <a:fillRect/>
          </a:stretch>
        </p:blipFill>
        <p:spPr>
          <a:xfrm>
            <a:off x="294640" y="1718310"/>
            <a:ext cx="3563620" cy="3563620"/>
          </a:xfrm>
          <a:prstGeom prst="rect">
            <a:avLst/>
          </a:prstGeom>
        </p:spPr>
      </p:pic>
      <p:pic>
        <p:nvPicPr>
          <p:cNvPr id="2" name="Picture 1"/>
          <p:cNvPicPr/>
          <p:nvPr/>
        </p:nvPicPr>
        <p:blipFill>
          <a:blip r:embed="rId5"/>
          <a:stretch>
            <a:fillRect/>
          </a:stretch>
        </p:blipFill>
        <p:spPr>
          <a:xfrm>
            <a:off x="8425815" y="909320"/>
            <a:ext cx="3322955" cy="33229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8622030" y="1004570"/>
            <a:ext cx="3570605" cy="4340225"/>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4" name="矩形 6"/>
          <p:cNvSpPr/>
          <p:nvPr/>
        </p:nvSpPr>
        <p:spPr>
          <a:xfrm>
            <a:off x="8783955" y="2419985"/>
            <a:ext cx="3245485" cy="2875280"/>
          </a:xfrm>
          <a:prstGeom prst="rect">
            <a:avLst/>
          </a:prstGeom>
          <a:noFill/>
          <a:ln w="9525">
            <a:noFill/>
          </a:ln>
        </p:spPr>
        <p:txBody>
          <a:bodyPr anchor="t" anchorCtr="0">
            <a:noAutofit/>
          </a:bodyPr>
          <a:p>
            <a:r>
              <a:rPr lang="id-ID" altLang="zh-CN" sz="1400" dirty="0">
                <a:solidFill>
                  <a:schemeClr val="bg1"/>
                </a:solidFill>
                <a:latin typeface="Calibri" panose="020F0502020204030204" pitchFamily="34" charset="0"/>
                <a:ea typeface="Microsoft YaHei" panose="020B0503020204020204" charset="-122"/>
              </a:rPr>
              <a:t>Penerapan solusi multiseat wireless adalah metode implementasi yang paling menarik dikarenakan instalasinya yang mudah.</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Namun hardwarenya agak sulit ditemui dipasaran dan harganya relatif mahal.</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p:txBody>
      </p:sp>
      <p:sp>
        <p:nvSpPr>
          <p:cNvPr id="10245" name="矩形 7"/>
          <p:cNvSpPr/>
          <p:nvPr/>
        </p:nvSpPr>
        <p:spPr>
          <a:xfrm>
            <a:off x="8783638" y="482600"/>
            <a:ext cx="1846580" cy="521970"/>
          </a:xfrm>
          <a:prstGeom prst="rect">
            <a:avLst/>
          </a:prstGeom>
          <a:noFill/>
          <a:ln w="9525">
            <a:noFill/>
          </a:ln>
        </p:spPr>
        <p:txBody>
          <a:bodyPr wrap="none" anchor="t" anchorCtr="0">
            <a:spAutoFit/>
          </a:bodyPr>
          <a:p>
            <a:r>
              <a:rPr lang="id-ID" altLang="en-US" sz="2800" b="1" dirty="0">
                <a:solidFill>
                  <a:schemeClr val="bg1"/>
                </a:solidFill>
                <a:latin typeface="Calibri" panose="020F0502020204030204" pitchFamily="34" charset="0"/>
                <a:ea typeface="Microsoft YaHei" panose="020B0503020204020204" charset="-122"/>
              </a:rPr>
              <a:t>Penerapan </a:t>
            </a:r>
            <a:endParaRPr lang="zh-CN" altLang="en-US" sz="2800" b="1" dirty="0">
              <a:solidFill>
                <a:schemeClr val="bg1"/>
              </a:solidFill>
              <a:latin typeface="Calibri" panose="020F0502020204030204" pitchFamily="34" charset="0"/>
              <a:ea typeface="Microsoft YaHei" panose="020B0503020204020204" charset="-122"/>
            </a:endParaRPr>
          </a:p>
        </p:txBody>
      </p:sp>
      <p:sp>
        <p:nvSpPr>
          <p:cNvPr id="4" name="标题 3"/>
          <p:cNvSpPr>
            <a:spLocks noGrp="1"/>
          </p:cNvSpPr>
          <p:nvPr>
            <p:ph type="title"/>
          </p:nvPr>
        </p:nvSpPr>
        <p:spPr>
          <a:xfrm>
            <a:off x="8783955" y="1094105"/>
            <a:ext cx="3141980" cy="1325880"/>
          </a:xfr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SOlusi wireless</a:t>
            </a:r>
            <a:br>
              <a:rPr kumimoji="0" lang="id-ID" altLang="en-US" sz="3000" b="0" i="0" u="none" strike="noStrike" kern="1200" cap="all" spc="0" normalizeH="0" baseline="0" noProof="0" dirty="0">
                <a:ln>
                  <a:noFill/>
                </a:ln>
                <a:solidFill>
                  <a:schemeClr val="bg1"/>
                </a:solidFill>
                <a:effectLst/>
                <a:uLnTx/>
                <a:uFillTx/>
                <a:latin typeface="+mj-lt"/>
                <a:ea typeface="+mj-ea"/>
                <a:cs typeface="+mj-cs"/>
              </a:rPr>
            </a:br>
            <a:r>
              <a:rPr kumimoji="0" lang="id-ID" altLang="en-US" sz="3000" b="0" i="0" u="none" strike="noStrike" kern="1200" cap="all" spc="0" normalizeH="0" baseline="0" noProof="0" dirty="0">
                <a:ln>
                  <a:noFill/>
                </a:ln>
                <a:solidFill>
                  <a:schemeClr val="bg1"/>
                </a:solidFill>
                <a:effectLst/>
                <a:uLnTx/>
                <a:uFillTx/>
                <a:latin typeface="+mj-lt"/>
                <a:ea typeface="+mj-ea"/>
                <a:cs typeface="+mj-cs"/>
              </a:rPr>
              <a:t>Pada multiseat</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pic>
        <p:nvPicPr>
          <p:cNvPr id="9" name="Picture 8"/>
          <p:cNvPicPr/>
          <p:nvPr/>
        </p:nvPicPr>
        <p:blipFill>
          <a:blip r:embed="rId1"/>
          <a:stretch>
            <a:fillRect/>
          </a:stretch>
        </p:blipFill>
        <p:spPr>
          <a:xfrm>
            <a:off x="4158615" y="253365"/>
            <a:ext cx="4252595" cy="6379845"/>
          </a:xfrm>
          <a:prstGeom prst="rect">
            <a:avLst/>
          </a:prstGeom>
        </p:spPr>
      </p:pic>
      <p:pic>
        <p:nvPicPr>
          <p:cNvPr id="11" name="Picture 10"/>
          <p:cNvPicPr>
            <a:picLocks noChangeAspect="1"/>
          </p:cNvPicPr>
          <p:nvPr/>
        </p:nvPicPr>
        <p:blipFill>
          <a:blip r:embed="rId2"/>
          <a:stretch>
            <a:fillRect/>
          </a:stretch>
        </p:blipFill>
        <p:spPr>
          <a:xfrm>
            <a:off x="162560" y="673735"/>
            <a:ext cx="3785235" cy="5002530"/>
          </a:xfrm>
          <a:prstGeom prst="rect">
            <a:avLst/>
          </a:prstGeom>
        </p:spPr>
      </p:pic>
      <p:pic>
        <p:nvPicPr>
          <p:cNvPr id="12" name="Picture 11"/>
          <p:cNvPicPr/>
          <p:nvPr/>
        </p:nvPicPr>
        <p:blipFill>
          <a:blip r:embed="rId3"/>
          <a:stretch>
            <a:fillRect/>
          </a:stretch>
        </p:blipFill>
        <p:spPr>
          <a:xfrm>
            <a:off x="9372600" y="4516120"/>
            <a:ext cx="1964055" cy="1964055"/>
          </a:xfrm>
          <a:prstGeom prst="rect">
            <a:avLst/>
          </a:prstGeom>
          <a:ln w="28575" cmpd="sng">
            <a:solidFill>
              <a:schemeClr val="accent1">
                <a:shade val="50000"/>
              </a:schemeClr>
            </a:solidFill>
            <a:prstDash val="soli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8622030" y="1004570"/>
            <a:ext cx="3570605" cy="4340225"/>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4" name="矩形 6"/>
          <p:cNvSpPr/>
          <p:nvPr/>
        </p:nvSpPr>
        <p:spPr>
          <a:xfrm>
            <a:off x="8783955" y="2241550"/>
            <a:ext cx="3245485" cy="2875280"/>
          </a:xfrm>
          <a:prstGeom prst="rect">
            <a:avLst/>
          </a:prstGeom>
          <a:noFill/>
          <a:ln w="9525">
            <a:noFill/>
          </a:ln>
        </p:spPr>
        <p:txBody>
          <a:bodyPr anchor="t" anchorCtr="0">
            <a:noAutofit/>
          </a:bodyPr>
          <a:p>
            <a:r>
              <a:rPr lang="id-ID" altLang="zh-CN" sz="1400" dirty="0">
                <a:solidFill>
                  <a:schemeClr val="bg1"/>
                </a:solidFill>
                <a:latin typeface="Calibri" panose="020F0502020204030204" pitchFamily="34" charset="0"/>
                <a:ea typeface="Microsoft YaHei" panose="020B0503020204020204" charset="-122"/>
              </a:rPr>
              <a:t>Solusi KVM extender adalah solusi penerapan multiseat yang dalam perhitungan jangka panjang paling efisien dibandingkan dengan metode lainnya.</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Kemungkinan error lebih kecil daripada metode penerapan yang lain.</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p:txBody>
      </p:sp>
      <p:sp>
        <p:nvSpPr>
          <p:cNvPr id="10245" name="矩形 7"/>
          <p:cNvSpPr/>
          <p:nvPr/>
        </p:nvSpPr>
        <p:spPr>
          <a:xfrm>
            <a:off x="8783638" y="482600"/>
            <a:ext cx="1846580" cy="521970"/>
          </a:xfrm>
          <a:prstGeom prst="rect">
            <a:avLst/>
          </a:prstGeom>
          <a:noFill/>
          <a:ln w="9525">
            <a:noFill/>
          </a:ln>
        </p:spPr>
        <p:txBody>
          <a:bodyPr wrap="none" anchor="t" anchorCtr="0">
            <a:spAutoFit/>
          </a:bodyPr>
          <a:p>
            <a:r>
              <a:rPr lang="id-ID" altLang="en-US" sz="2800" b="1" dirty="0">
                <a:solidFill>
                  <a:schemeClr val="bg1"/>
                </a:solidFill>
                <a:latin typeface="Calibri" panose="020F0502020204030204" pitchFamily="34" charset="0"/>
                <a:ea typeface="Microsoft YaHei" panose="020B0503020204020204" charset="-122"/>
              </a:rPr>
              <a:t>Penerapan </a:t>
            </a:r>
            <a:endParaRPr lang="zh-CN" altLang="en-US" sz="2800" b="1" dirty="0">
              <a:solidFill>
                <a:schemeClr val="bg1"/>
              </a:solidFill>
              <a:latin typeface="Calibri" panose="020F0502020204030204" pitchFamily="34" charset="0"/>
              <a:ea typeface="Microsoft YaHei" panose="020B0503020204020204" charset="-122"/>
            </a:endParaRPr>
          </a:p>
        </p:txBody>
      </p:sp>
      <p:sp>
        <p:nvSpPr>
          <p:cNvPr id="4" name="标题 3"/>
          <p:cNvSpPr>
            <a:spLocks noGrp="1"/>
          </p:cNvSpPr>
          <p:nvPr>
            <p:ph type="title"/>
          </p:nvPr>
        </p:nvSpPr>
        <p:spPr>
          <a:xfrm>
            <a:off x="8783955" y="1094105"/>
            <a:ext cx="3141980" cy="1325880"/>
          </a:xfr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SOlusi KVM </a:t>
            </a:r>
            <a:br>
              <a:rPr kumimoji="0" lang="id-ID" altLang="en-US" sz="3000" b="0" i="0" u="none" strike="noStrike" kern="1200" cap="all" spc="0" normalizeH="0" baseline="0" noProof="0" dirty="0">
                <a:ln>
                  <a:noFill/>
                </a:ln>
                <a:solidFill>
                  <a:schemeClr val="bg1"/>
                </a:solidFill>
                <a:effectLst/>
                <a:uLnTx/>
                <a:uFillTx/>
                <a:latin typeface="+mj-lt"/>
                <a:ea typeface="+mj-ea"/>
                <a:cs typeface="+mj-cs"/>
              </a:rPr>
            </a:br>
            <a:r>
              <a:rPr kumimoji="0" lang="id-ID" altLang="en-US" sz="3000" b="0" i="0" u="none" strike="noStrike" kern="1200" cap="all" spc="0" normalizeH="0" baseline="0" noProof="0" dirty="0">
                <a:ln>
                  <a:noFill/>
                </a:ln>
                <a:solidFill>
                  <a:schemeClr val="bg1"/>
                </a:solidFill>
                <a:effectLst/>
                <a:uLnTx/>
                <a:uFillTx/>
                <a:latin typeface="+mj-lt"/>
                <a:ea typeface="+mj-ea"/>
                <a:cs typeface="+mj-cs"/>
              </a:rPr>
              <a:t>Pada multiseat</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pic>
        <p:nvPicPr>
          <p:cNvPr id="2" name="Picture 1"/>
          <p:cNvPicPr/>
          <p:nvPr/>
        </p:nvPicPr>
        <p:blipFill>
          <a:blip r:embed="rId1"/>
          <a:stretch>
            <a:fillRect/>
          </a:stretch>
        </p:blipFill>
        <p:spPr>
          <a:xfrm>
            <a:off x="4304030" y="194310"/>
            <a:ext cx="4123690" cy="6473825"/>
          </a:xfrm>
          <a:prstGeom prst="rect">
            <a:avLst/>
          </a:prstGeom>
        </p:spPr>
      </p:pic>
      <p:pic>
        <p:nvPicPr>
          <p:cNvPr id="3" name="Picture 2"/>
          <p:cNvPicPr/>
          <p:nvPr/>
        </p:nvPicPr>
        <p:blipFill>
          <a:blip r:embed="rId2"/>
          <a:stretch>
            <a:fillRect/>
          </a:stretch>
        </p:blipFill>
        <p:spPr>
          <a:xfrm>
            <a:off x="219075" y="989330"/>
            <a:ext cx="3890645" cy="4493895"/>
          </a:xfrm>
          <a:prstGeom prst="rect">
            <a:avLst/>
          </a:prstGeom>
        </p:spPr>
      </p:pic>
      <p:graphicFrame>
        <p:nvGraphicFramePr>
          <p:cNvPr id="10" name="Object 9"/>
          <p:cNvGraphicFramePr/>
          <p:nvPr/>
        </p:nvGraphicFramePr>
        <p:xfrm>
          <a:off x="9086850" y="5248910"/>
          <a:ext cx="2535555" cy="1344295"/>
        </p:xfrm>
        <a:graphic>
          <a:graphicData uri="http://schemas.openxmlformats.org/presentationml/2006/ole">
            <mc:AlternateContent xmlns:mc="http://schemas.openxmlformats.org/markup-compatibility/2006">
              <mc:Choice xmlns:v="urn:schemas-microsoft-com:vml" Requires="v">
                <p:oleObj spid="_x0000_s14" name="" r:id="rId3" imgW="2533650" imgH="1343025" progId="Paint.Picture">
                  <p:embed/>
                </p:oleObj>
              </mc:Choice>
              <mc:Fallback>
                <p:oleObj name="" r:id="rId3" imgW="2533650" imgH="1343025" progId="Paint.Picture">
                  <p:embed/>
                  <p:pic>
                    <p:nvPicPr>
                      <p:cNvPr id="0" name="Picture 13"/>
                      <p:cNvPicPr/>
                      <p:nvPr/>
                    </p:nvPicPr>
                    <p:blipFill>
                      <a:blip r:embed="rId4"/>
                      <a:stretch>
                        <a:fillRect/>
                      </a:stretch>
                    </p:blipFill>
                    <p:spPr>
                      <a:xfrm>
                        <a:off x="9086850" y="5248910"/>
                        <a:ext cx="2535555" cy="1344295"/>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8622030" y="1004570"/>
            <a:ext cx="3570605" cy="4340225"/>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4" name="矩形 6"/>
          <p:cNvSpPr/>
          <p:nvPr/>
        </p:nvSpPr>
        <p:spPr>
          <a:xfrm>
            <a:off x="8783955" y="2419985"/>
            <a:ext cx="3245485" cy="2875280"/>
          </a:xfrm>
          <a:prstGeom prst="rect">
            <a:avLst/>
          </a:prstGeom>
          <a:noFill/>
          <a:ln w="9525">
            <a:noFill/>
          </a:ln>
        </p:spPr>
        <p:txBody>
          <a:bodyPr anchor="t" anchorCtr="0">
            <a:noAutofit/>
          </a:bodyPr>
          <a:p>
            <a:r>
              <a:rPr lang="id-ID" altLang="zh-CN" sz="1400" dirty="0">
                <a:solidFill>
                  <a:schemeClr val="bg1"/>
                </a:solidFill>
                <a:latin typeface="Calibri" panose="020F0502020204030204" pitchFamily="34" charset="0"/>
                <a:ea typeface="Microsoft YaHei" panose="020B0503020204020204" charset="-122"/>
              </a:rPr>
              <a:t>Diluar kebutuhan perangkat PC, berikut adalah kebutuhan aksesoris pada umumnya. </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1. Display Adapter : merubah jenis output display pada VGA card.</a:t>
            </a:r>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2. Usb Extension : Kabel perpanjangan USB.</a:t>
            </a:r>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3. Kabel HDMI / Kabel yang terhubung ke monitor.</a:t>
            </a:r>
            <a:endParaRPr lang="id-ID" altLang="zh-CN" sz="1400" dirty="0">
              <a:solidFill>
                <a:schemeClr val="bg1"/>
              </a:solidFill>
              <a:latin typeface="Calibri" panose="020F0502020204030204" pitchFamily="34" charset="0"/>
              <a:ea typeface="Microsoft YaHei" panose="020B0503020204020204" charset="-122"/>
            </a:endParaRPr>
          </a:p>
        </p:txBody>
      </p:sp>
      <p:sp>
        <p:nvSpPr>
          <p:cNvPr id="10245" name="矩形 7"/>
          <p:cNvSpPr/>
          <p:nvPr/>
        </p:nvSpPr>
        <p:spPr>
          <a:xfrm>
            <a:off x="8783638" y="482600"/>
            <a:ext cx="1846580" cy="521970"/>
          </a:xfrm>
          <a:prstGeom prst="rect">
            <a:avLst/>
          </a:prstGeom>
          <a:noFill/>
          <a:ln w="9525">
            <a:noFill/>
          </a:ln>
        </p:spPr>
        <p:txBody>
          <a:bodyPr wrap="none" anchor="t" anchorCtr="0">
            <a:spAutoFit/>
          </a:bodyPr>
          <a:p>
            <a:r>
              <a:rPr lang="id-ID" altLang="en-US" sz="2800" b="1" dirty="0">
                <a:solidFill>
                  <a:schemeClr val="bg1"/>
                </a:solidFill>
                <a:latin typeface="Calibri" panose="020F0502020204030204" pitchFamily="34" charset="0"/>
                <a:ea typeface="Microsoft YaHei" panose="020B0503020204020204" charset="-122"/>
              </a:rPr>
              <a:t>Penerapan </a:t>
            </a:r>
            <a:endParaRPr lang="zh-CN" altLang="en-US" sz="2800" b="1" dirty="0">
              <a:solidFill>
                <a:schemeClr val="bg1"/>
              </a:solidFill>
              <a:latin typeface="Calibri" panose="020F0502020204030204" pitchFamily="34" charset="0"/>
              <a:ea typeface="Microsoft YaHei" panose="020B0503020204020204" charset="-122"/>
            </a:endParaRPr>
          </a:p>
        </p:txBody>
      </p:sp>
      <p:sp>
        <p:nvSpPr>
          <p:cNvPr id="4" name="标题 3"/>
          <p:cNvSpPr>
            <a:spLocks noGrp="1"/>
          </p:cNvSpPr>
          <p:nvPr>
            <p:ph type="title"/>
          </p:nvPr>
        </p:nvSpPr>
        <p:spPr>
          <a:xfrm>
            <a:off x="8783955" y="1094105"/>
            <a:ext cx="3141980" cy="1325880"/>
          </a:xfrm>
        </p:spPr>
        <p:txBody>
          <a:bodyPr vert="horz" lIns="91440" tIns="45720" rIns="91440" bIns="45720" rtlCol="0" anchor="ctr">
            <a:normAutofit fontScale="90000"/>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SOlusi Kabel</a:t>
            </a:r>
            <a:br>
              <a:rPr kumimoji="0" lang="id-ID" altLang="en-US" sz="3000" b="0" i="0" u="none" strike="noStrike" kern="1200" cap="all" spc="0" normalizeH="0" baseline="0" noProof="0" dirty="0">
                <a:ln>
                  <a:noFill/>
                </a:ln>
                <a:solidFill>
                  <a:schemeClr val="bg1"/>
                </a:solidFill>
                <a:effectLst/>
                <a:uLnTx/>
                <a:uFillTx/>
                <a:latin typeface="+mj-lt"/>
                <a:ea typeface="+mj-ea"/>
                <a:cs typeface="+mj-cs"/>
              </a:rPr>
            </a:br>
            <a:r>
              <a:rPr kumimoji="0" lang="id-ID" altLang="en-US" sz="3000" b="0" i="0" u="none" strike="noStrike" kern="1200" cap="all" spc="0" normalizeH="0" baseline="0" noProof="0" dirty="0">
                <a:ln>
                  <a:noFill/>
                </a:ln>
                <a:solidFill>
                  <a:schemeClr val="bg1"/>
                </a:solidFill>
                <a:effectLst/>
                <a:uLnTx/>
                <a:uFillTx/>
                <a:latin typeface="+mj-lt"/>
                <a:ea typeface="+mj-ea"/>
                <a:cs typeface="+mj-cs"/>
              </a:rPr>
              <a:t>Pada multiseat</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pic>
        <p:nvPicPr>
          <p:cNvPr id="5" name="Picture 4"/>
          <p:cNvPicPr/>
          <p:nvPr/>
        </p:nvPicPr>
        <p:blipFill>
          <a:blip r:embed="rId1"/>
          <a:stretch>
            <a:fillRect/>
          </a:stretch>
        </p:blipFill>
        <p:spPr>
          <a:xfrm>
            <a:off x="161290" y="133985"/>
            <a:ext cx="3744595" cy="1887220"/>
          </a:xfrm>
          <a:prstGeom prst="rect">
            <a:avLst/>
          </a:prstGeom>
          <a:ln w="28575" cmpd="sng">
            <a:solidFill>
              <a:schemeClr val="accent1">
                <a:shade val="50000"/>
              </a:schemeClr>
            </a:solidFill>
            <a:prstDash val="solid"/>
          </a:ln>
        </p:spPr>
      </p:pic>
      <p:sp>
        <p:nvSpPr>
          <p:cNvPr id="10" name="矩形 8"/>
          <p:cNvSpPr/>
          <p:nvPr/>
        </p:nvSpPr>
        <p:spPr>
          <a:xfrm>
            <a:off x="1152525" y="2021205"/>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Display Adapter</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sp>
        <p:nvSpPr>
          <p:cNvPr id="8" name="矩形 8"/>
          <p:cNvSpPr/>
          <p:nvPr/>
        </p:nvSpPr>
        <p:spPr>
          <a:xfrm>
            <a:off x="1076960" y="5831840"/>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USB Extension</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sp>
        <p:nvSpPr>
          <p:cNvPr id="11" name="矩形 8"/>
          <p:cNvSpPr/>
          <p:nvPr/>
        </p:nvSpPr>
        <p:spPr>
          <a:xfrm>
            <a:off x="5226685" y="5560060"/>
            <a:ext cx="2177415" cy="398780"/>
          </a:xfrm>
          <a:prstGeom prst="rect">
            <a:avLst/>
          </a:prstGeom>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rPr>
              <a:t>Kabel HDMI</a:t>
            </a:r>
            <a:endParaRPr kumimoji="0" lang="id-ID" sz="2000" b="1" i="0" u="none" strike="noStrike" kern="1200" cap="none" spc="0" normalizeH="0" baseline="0" noProof="0" dirty="0">
              <a:ln>
                <a:noFill/>
              </a:ln>
              <a:solidFill>
                <a:schemeClr val="bg1">
                  <a:lumMod val="95000"/>
                </a:schemeClr>
              </a:solidFill>
              <a:effectLst/>
              <a:uLnTx/>
              <a:uFillTx/>
              <a:latin typeface="+mn-lt"/>
              <a:ea typeface="+mn-ea"/>
              <a:cs typeface="+mn-cs"/>
              <a:sym typeface="+mn-ea"/>
            </a:endParaRPr>
          </a:p>
        </p:txBody>
      </p:sp>
      <p:graphicFrame>
        <p:nvGraphicFramePr>
          <p:cNvPr id="12" name="Object 11"/>
          <p:cNvGraphicFramePr/>
          <p:nvPr/>
        </p:nvGraphicFramePr>
        <p:xfrm>
          <a:off x="4036060" y="1694815"/>
          <a:ext cx="4455795" cy="2959100"/>
        </p:xfrm>
        <a:graphic>
          <a:graphicData uri="http://schemas.openxmlformats.org/presentationml/2006/ole">
            <mc:AlternateContent xmlns:mc="http://schemas.openxmlformats.org/markup-compatibility/2006">
              <mc:Choice xmlns:v="urn:schemas-microsoft-com:vml" Requires="v">
                <p:oleObj spid="_x0000_s14" name="" r:id="rId2" imgW="11287125" imgH="7496175" progId="Paint.Picture">
                  <p:embed/>
                </p:oleObj>
              </mc:Choice>
              <mc:Fallback>
                <p:oleObj name="" r:id="rId2" imgW="11287125" imgH="7496175" progId="Paint.Picture">
                  <p:embed/>
                  <p:pic>
                    <p:nvPicPr>
                      <p:cNvPr id="0" name="Picture 13"/>
                      <p:cNvPicPr/>
                      <p:nvPr/>
                    </p:nvPicPr>
                    <p:blipFill>
                      <a:blip r:embed="rId3"/>
                      <a:stretch>
                        <a:fillRect/>
                      </a:stretch>
                    </p:blipFill>
                    <p:spPr>
                      <a:xfrm>
                        <a:off x="4036060" y="1694815"/>
                        <a:ext cx="4455795" cy="2959100"/>
                      </a:xfrm>
                      <a:prstGeom prst="rect">
                        <a:avLst/>
                      </a:prstGeom>
                      <a:ln w="28575" cmpd="sng">
                        <a:solidFill>
                          <a:schemeClr val="accent1">
                            <a:shade val="50000"/>
                          </a:schemeClr>
                        </a:solidFill>
                        <a:prstDash val="solid"/>
                      </a:ln>
                    </p:spPr>
                  </p:pic>
                </p:oleObj>
              </mc:Fallback>
            </mc:AlternateContent>
          </a:graphicData>
        </a:graphic>
      </p:graphicFrame>
      <p:pic>
        <p:nvPicPr>
          <p:cNvPr id="9" name="Picture 8" descr="LAN2"/>
          <p:cNvPicPr>
            <a:picLocks noChangeAspect="1"/>
          </p:cNvPicPr>
          <p:nvPr/>
        </p:nvPicPr>
        <p:blipFill>
          <a:blip r:embed="rId4"/>
          <a:stretch>
            <a:fillRect/>
          </a:stretch>
        </p:blipFill>
        <p:spPr>
          <a:xfrm>
            <a:off x="378460" y="2496820"/>
            <a:ext cx="3309620" cy="32581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840105" y="109220"/>
            <a:ext cx="10515600" cy="809625"/>
          </a:xfr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id-ID" altLang="en-US" sz="4400" b="0" i="0" u="none" strike="noStrike" kern="1200" cap="all" spc="0" normalizeH="0" baseline="0" noProof="0" dirty="0">
                <a:ln>
                  <a:noFill/>
                </a:ln>
                <a:solidFill>
                  <a:schemeClr val="bg1"/>
                </a:solidFill>
                <a:effectLst/>
                <a:uLnTx/>
                <a:uFillTx/>
                <a:latin typeface="+mj-lt"/>
                <a:ea typeface="+mj-ea"/>
                <a:cs typeface="+mj-cs"/>
              </a:rPr>
              <a:t>Product development nirkabel</a:t>
            </a:r>
            <a:endParaRPr kumimoji="0" lang="id-ID" altLang="en-US" sz="4400" b="0" i="0" u="none" strike="noStrike" kern="1200" cap="all" spc="0" normalizeH="0" baseline="0" noProof="0" dirty="0">
              <a:ln>
                <a:noFill/>
              </a:ln>
              <a:solidFill>
                <a:schemeClr val="bg1"/>
              </a:solidFill>
              <a:effectLst/>
              <a:uLnTx/>
              <a:uFillTx/>
              <a:latin typeface="+mj-lt"/>
              <a:ea typeface="+mj-ea"/>
              <a:cs typeface="+mj-cs"/>
            </a:endParaRPr>
          </a:p>
        </p:txBody>
      </p:sp>
      <p:sp>
        <p:nvSpPr>
          <p:cNvPr id="5" name="矩形 4"/>
          <p:cNvSpPr/>
          <p:nvPr/>
        </p:nvSpPr>
        <p:spPr>
          <a:xfrm>
            <a:off x="4289425" y="5333365"/>
            <a:ext cx="7569200" cy="1385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270" name="矩形 6"/>
          <p:cNvSpPr/>
          <p:nvPr/>
        </p:nvSpPr>
        <p:spPr>
          <a:xfrm>
            <a:off x="7244715" y="5447030"/>
            <a:ext cx="4537710" cy="1068070"/>
          </a:xfrm>
          <a:prstGeom prst="rect">
            <a:avLst/>
          </a:prstGeom>
          <a:noFill/>
          <a:ln w="9525">
            <a:noFill/>
          </a:ln>
        </p:spPr>
        <p:txBody>
          <a:bodyPr anchor="t" anchorCtr="0">
            <a:noAutofit/>
          </a:bodyPr>
          <a:p>
            <a:pPr algn="ctr"/>
            <a:r>
              <a:rPr lang="id-ID" altLang="zh-CN" sz="1400" dirty="0">
                <a:solidFill>
                  <a:schemeClr val="bg1"/>
                </a:solidFill>
                <a:latin typeface="Calibri" panose="020F0502020204030204" pitchFamily="34" charset="0"/>
                <a:ea typeface="Microsoft YaHei" panose="020B0503020204020204" charset="-122"/>
              </a:rPr>
              <a:t>Untuk pemakaian local yang terjangkau dengan akses wifi, perangkat ini dapat berfungsi layaknya laptop pada umumnya. Namun kemampuan komputasinya sebaik komputer induk multiseatnya.</a:t>
            </a:r>
            <a:endParaRPr lang="id-ID" altLang="zh-CN" sz="1400" dirty="0">
              <a:solidFill>
                <a:schemeClr val="bg1"/>
              </a:solidFill>
              <a:latin typeface="Calibri" panose="020F0502020204030204" pitchFamily="34" charset="0"/>
              <a:ea typeface="Microsoft YaHei" panose="020B0503020204020204" charset="-122"/>
            </a:endParaRPr>
          </a:p>
        </p:txBody>
      </p:sp>
      <p:sp>
        <p:nvSpPr>
          <p:cNvPr id="8" name="矩形 7"/>
          <p:cNvSpPr/>
          <p:nvPr/>
        </p:nvSpPr>
        <p:spPr>
          <a:xfrm>
            <a:off x="4288790" y="5447030"/>
            <a:ext cx="2628900" cy="82994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altLang="zh-CN" sz="2400" b="0" i="0" u="none" strike="noStrike" kern="1200" cap="none" spc="0" normalizeH="0" baseline="0" noProof="0" dirty="0" smtClean="0">
                <a:ln>
                  <a:noFill/>
                </a:ln>
                <a:solidFill>
                  <a:schemeClr val="bg1"/>
                </a:solidFill>
                <a:effectLst/>
                <a:uLnTx/>
                <a:uFillTx/>
                <a:latin typeface="+mj-lt"/>
                <a:ea typeface="+mn-ea"/>
                <a:cs typeface="+mn-cs"/>
                <a:sym typeface="+mn-ea"/>
              </a:rPr>
              <a:t>Perangkat Nirkabel seperti laptop</a:t>
            </a:r>
            <a:endParaRPr kumimoji="0" lang="id-ID" altLang="zh-CN" sz="2400" b="0" i="0" u="none" strike="noStrike" kern="1200" cap="none" spc="0" normalizeH="0" baseline="0" noProof="0" dirty="0" smtClean="0">
              <a:ln>
                <a:noFill/>
              </a:ln>
              <a:solidFill>
                <a:schemeClr val="bg1"/>
              </a:solidFill>
              <a:effectLst/>
              <a:uLnTx/>
              <a:uFillTx/>
              <a:latin typeface="+mj-lt"/>
              <a:ea typeface="+mn-ea"/>
              <a:cs typeface="+mn-cs"/>
              <a:sym typeface="+mn-ea"/>
            </a:endParaRPr>
          </a:p>
        </p:txBody>
      </p:sp>
      <p:pic>
        <p:nvPicPr>
          <p:cNvPr id="10" name="Picture 9"/>
          <p:cNvPicPr/>
          <p:nvPr/>
        </p:nvPicPr>
        <p:blipFill>
          <a:blip r:embed="rId1"/>
          <a:stretch>
            <a:fillRect/>
          </a:stretch>
        </p:blipFill>
        <p:spPr>
          <a:xfrm>
            <a:off x="173355" y="1504950"/>
            <a:ext cx="2898775" cy="2898775"/>
          </a:xfrm>
          <a:prstGeom prst="rect">
            <a:avLst/>
          </a:prstGeom>
        </p:spPr>
      </p:pic>
      <p:sp>
        <p:nvSpPr>
          <p:cNvPr id="13" name="Plus 12"/>
          <p:cNvSpPr/>
          <p:nvPr/>
        </p:nvSpPr>
        <p:spPr>
          <a:xfrm>
            <a:off x="3275965" y="2802890"/>
            <a:ext cx="556260" cy="500380"/>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graphicFrame>
        <p:nvGraphicFramePr>
          <p:cNvPr id="14" name="Object 13"/>
          <p:cNvGraphicFramePr/>
          <p:nvPr/>
        </p:nvGraphicFramePr>
        <p:xfrm>
          <a:off x="8710930" y="1700530"/>
          <a:ext cx="3307715" cy="2850515"/>
        </p:xfrm>
        <a:graphic>
          <a:graphicData uri="http://schemas.openxmlformats.org/presentationml/2006/ole">
            <mc:AlternateContent xmlns:mc="http://schemas.openxmlformats.org/markup-compatibility/2006">
              <mc:Choice xmlns:v="urn:schemas-microsoft-com:vml" Requires="v">
                <p:oleObj spid="_x0000_s15" name="" r:id="rId2" imgW="3305175" imgH="2847975" progId="Paint.Picture">
                  <p:embed/>
                </p:oleObj>
              </mc:Choice>
              <mc:Fallback>
                <p:oleObj name="" r:id="rId2" imgW="3305175" imgH="2847975" progId="Paint.Picture">
                  <p:embed/>
                  <p:pic>
                    <p:nvPicPr>
                      <p:cNvPr id="0" name="Picture 14"/>
                      <p:cNvPicPr/>
                      <p:nvPr/>
                    </p:nvPicPr>
                    <p:blipFill>
                      <a:blip r:embed="rId3"/>
                      <a:stretch>
                        <a:fillRect/>
                      </a:stretch>
                    </p:blipFill>
                    <p:spPr>
                      <a:xfrm>
                        <a:off x="8710930" y="1700530"/>
                        <a:ext cx="3307715" cy="2850515"/>
                      </a:xfrm>
                      <a:prstGeom prst="rect">
                        <a:avLst/>
                      </a:prstGeom>
                    </p:spPr>
                  </p:pic>
                </p:oleObj>
              </mc:Fallback>
            </mc:AlternateContent>
          </a:graphicData>
        </a:graphic>
      </p:graphicFrame>
      <p:pic>
        <p:nvPicPr>
          <p:cNvPr id="16" name="Picture 15"/>
          <p:cNvPicPr/>
          <p:nvPr/>
        </p:nvPicPr>
        <p:blipFill>
          <a:blip r:embed="rId4"/>
          <a:stretch>
            <a:fillRect/>
          </a:stretch>
        </p:blipFill>
        <p:spPr>
          <a:xfrm>
            <a:off x="5091430" y="3133090"/>
            <a:ext cx="1666875" cy="1666875"/>
          </a:xfrm>
          <a:prstGeom prst="rect">
            <a:avLst/>
          </a:prstGeom>
        </p:spPr>
      </p:pic>
      <p:graphicFrame>
        <p:nvGraphicFramePr>
          <p:cNvPr id="17" name="Object 16"/>
          <p:cNvGraphicFramePr/>
          <p:nvPr/>
        </p:nvGraphicFramePr>
        <p:xfrm>
          <a:off x="4204335" y="1217930"/>
          <a:ext cx="3441065" cy="1616075"/>
        </p:xfrm>
        <a:graphic>
          <a:graphicData uri="http://schemas.openxmlformats.org/presentationml/2006/ole">
            <mc:AlternateContent xmlns:mc="http://schemas.openxmlformats.org/markup-compatibility/2006">
              <mc:Choice xmlns:v="urn:schemas-microsoft-com:vml" Requires="v">
                <p:oleObj spid="_x0000_s18" name="" r:id="rId5" imgW="7505700" imgH="3524250" progId="Paint.Picture">
                  <p:embed/>
                </p:oleObj>
              </mc:Choice>
              <mc:Fallback>
                <p:oleObj name="" r:id="rId5" imgW="7505700" imgH="3524250" progId="Paint.Picture">
                  <p:embed/>
                  <p:pic>
                    <p:nvPicPr>
                      <p:cNvPr id="0" name="Picture 17"/>
                      <p:cNvPicPr/>
                      <p:nvPr/>
                    </p:nvPicPr>
                    <p:blipFill>
                      <a:blip r:embed="rId6"/>
                      <a:stretch>
                        <a:fillRect/>
                      </a:stretch>
                    </p:blipFill>
                    <p:spPr>
                      <a:xfrm>
                        <a:off x="4204335" y="1217930"/>
                        <a:ext cx="3441065" cy="1616075"/>
                      </a:xfrm>
                      <a:prstGeom prst="rect">
                        <a:avLst/>
                      </a:prstGeom>
                    </p:spPr>
                  </p:pic>
                </p:oleObj>
              </mc:Fallback>
            </mc:AlternateContent>
          </a:graphicData>
        </a:graphic>
      </p:graphicFrame>
      <p:sp>
        <p:nvSpPr>
          <p:cNvPr id="19" name="Equal 18"/>
          <p:cNvSpPr/>
          <p:nvPr/>
        </p:nvSpPr>
        <p:spPr>
          <a:xfrm>
            <a:off x="7901940" y="2802890"/>
            <a:ext cx="635635" cy="575945"/>
          </a:xfrm>
          <a:prstGeom prst="mathEqual">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840105" y="295275"/>
            <a:ext cx="10515600" cy="809625"/>
          </a:xfr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id-ID" altLang="en-US" sz="4400" b="0" i="0" u="none" strike="noStrike" kern="1200" cap="all" spc="0" normalizeH="0" baseline="0" noProof="0" dirty="0">
                <a:ln>
                  <a:noFill/>
                </a:ln>
                <a:solidFill>
                  <a:schemeClr val="bg1"/>
                </a:solidFill>
                <a:effectLst/>
                <a:uLnTx/>
                <a:uFillTx/>
                <a:latin typeface="+mj-lt"/>
                <a:ea typeface="+mj-ea"/>
                <a:cs typeface="+mj-cs"/>
              </a:rPr>
              <a:t>Product development cloud / vdi</a:t>
            </a:r>
            <a:endParaRPr kumimoji="0" lang="id-ID" altLang="en-US" sz="4400" b="0" i="0" u="none" strike="noStrike" kern="1200" cap="all" spc="0" normalizeH="0" baseline="0" noProof="0" dirty="0">
              <a:ln>
                <a:noFill/>
              </a:ln>
              <a:solidFill>
                <a:schemeClr val="bg1"/>
              </a:solidFill>
              <a:effectLst/>
              <a:uLnTx/>
              <a:uFillTx/>
              <a:latin typeface="+mj-lt"/>
              <a:ea typeface="+mj-ea"/>
              <a:cs typeface="+mj-cs"/>
            </a:endParaRPr>
          </a:p>
        </p:txBody>
      </p:sp>
      <p:sp>
        <p:nvSpPr>
          <p:cNvPr id="5" name="矩形 4"/>
          <p:cNvSpPr/>
          <p:nvPr/>
        </p:nvSpPr>
        <p:spPr>
          <a:xfrm>
            <a:off x="4289425" y="5333365"/>
            <a:ext cx="7569200" cy="1385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270" name="矩形 6"/>
          <p:cNvSpPr/>
          <p:nvPr/>
        </p:nvSpPr>
        <p:spPr>
          <a:xfrm>
            <a:off x="7244715" y="5447030"/>
            <a:ext cx="4537710" cy="1068070"/>
          </a:xfrm>
          <a:prstGeom prst="rect">
            <a:avLst/>
          </a:prstGeom>
          <a:noFill/>
          <a:ln w="9525">
            <a:noFill/>
          </a:ln>
        </p:spPr>
        <p:txBody>
          <a:bodyPr anchor="t" anchorCtr="0">
            <a:noAutofit/>
          </a:bodyPr>
          <a:p>
            <a:pPr algn="ctr"/>
            <a:r>
              <a:rPr lang="id-ID" altLang="zh-CN" sz="1400" dirty="0">
                <a:solidFill>
                  <a:schemeClr val="bg1"/>
                </a:solidFill>
                <a:latin typeface="Calibri" panose="020F0502020204030204" pitchFamily="34" charset="0"/>
                <a:ea typeface="Microsoft YaHei" panose="020B0503020204020204" charset="-122"/>
              </a:rPr>
              <a:t>Untuk pemakaian local yang terjangkau dengan akses wifi, perangkat ini dapat berfungsi layaknya laptop pada umumnya. Namun kemampuan komputasinya sebaik komputer induk multiseatnya.</a:t>
            </a:r>
            <a:endParaRPr lang="id-ID" altLang="zh-CN" sz="1400" dirty="0">
              <a:solidFill>
                <a:schemeClr val="bg1"/>
              </a:solidFill>
              <a:latin typeface="Calibri" panose="020F0502020204030204" pitchFamily="34" charset="0"/>
              <a:ea typeface="Microsoft YaHei" panose="020B0503020204020204" charset="-122"/>
            </a:endParaRPr>
          </a:p>
        </p:txBody>
      </p:sp>
      <p:sp>
        <p:nvSpPr>
          <p:cNvPr id="8" name="矩形 7"/>
          <p:cNvSpPr/>
          <p:nvPr/>
        </p:nvSpPr>
        <p:spPr>
          <a:xfrm>
            <a:off x="4288790" y="5447030"/>
            <a:ext cx="2628900" cy="82994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altLang="zh-CN" sz="2400" b="0" i="0" u="none" strike="noStrike" kern="1200" cap="none" spc="0" normalizeH="0" baseline="0" noProof="0" dirty="0" smtClean="0">
                <a:ln>
                  <a:noFill/>
                </a:ln>
                <a:solidFill>
                  <a:schemeClr val="bg1"/>
                </a:solidFill>
                <a:effectLst/>
                <a:uLnTx/>
                <a:uFillTx/>
                <a:latin typeface="+mj-lt"/>
                <a:ea typeface="+mn-ea"/>
                <a:cs typeface="+mn-cs"/>
                <a:sym typeface="+mn-ea"/>
              </a:rPr>
              <a:t>Perangkat Nirkabel seperti laptop</a:t>
            </a:r>
            <a:endParaRPr kumimoji="0" lang="id-ID" altLang="zh-CN" sz="2400" b="0" i="0" u="none" strike="noStrike" kern="1200" cap="none" spc="0" normalizeH="0" baseline="0" noProof="0" dirty="0" smtClean="0">
              <a:ln>
                <a:noFill/>
              </a:ln>
              <a:solidFill>
                <a:schemeClr val="bg1"/>
              </a:solidFill>
              <a:effectLst/>
              <a:uLnTx/>
              <a:uFillTx/>
              <a:latin typeface="+mj-lt"/>
              <a:ea typeface="+mn-ea"/>
              <a:cs typeface="+mn-cs"/>
              <a:sym typeface="+mn-ea"/>
            </a:endParaRPr>
          </a:p>
        </p:txBody>
      </p:sp>
      <p:sp>
        <p:nvSpPr>
          <p:cNvPr id="13" name="Plus 12"/>
          <p:cNvSpPr/>
          <p:nvPr/>
        </p:nvSpPr>
        <p:spPr>
          <a:xfrm>
            <a:off x="3391535" y="2834005"/>
            <a:ext cx="556260" cy="500380"/>
          </a:xfrm>
          <a:prstGeom prst="mathPlus">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p>
        </p:txBody>
      </p:sp>
      <p:graphicFrame>
        <p:nvGraphicFramePr>
          <p:cNvPr id="14" name="Object 13"/>
          <p:cNvGraphicFramePr/>
          <p:nvPr/>
        </p:nvGraphicFramePr>
        <p:xfrm>
          <a:off x="4177665" y="2145665"/>
          <a:ext cx="2183765" cy="1960880"/>
        </p:xfrm>
        <a:graphic>
          <a:graphicData uri="http://schemas.openxmlformats.org/presentationml/2006/ole">
            <mc:AlternateContent xmlns:mc="http://schemas.openxmlformats.org/markup-compatibility/2006">
              <mc:Choice xmlns:v="urn:schemas-microsoft-com:vml" Requires="v">
                <p:oleObj spid="_x0000_s15" name="" r:id="rId1" imgW="3305175" imgH="2847975" progId="Paint.Picture">
                  <p:embed/>
                </p:oleObj>
              </mc:Choice>
              <mc:Fallback>
                <p:oleObj name="" r:id="rId1" imgW="3305175" imgH="2847975" progId="Paint.Picture">
                  <p:embed/>
                  <p:pic>
                    <p:nvPicPr>
                      <p:cNvPr id="0" name="Picture 14"/>
                      <p:cNvPicPr/>
                      <p:nvPr/>
                    </p:nvPicPr>
                    <p:blipFill>
                      <a:blip r:embed="rId2"/>
                      <a:stretch>
                        <a:fillRect/>
                      </a:stretch>
                    </p:blipFill>
                    <p:spPr>
                      <a:xfrm>
                        <a:off x="4177665" y="2145665"/>
                        <a:ext cx="2183765" cy="1960880"/>
                      </a:xfrm>
                      <a:prstGeom prst="rect">
                        <a:avLst/>
                      </a:prstGeom>
                    </p:spPr>
                  </p:pic>
                </p:oleObj>
              </mc:Fallback>
            </mc:AlternateContent>
          </a:graphicData>
        </a:graphic>
      </p:graphicFrame>
      <p:sp>
        <p:nvSpPr>
          <p:cNvPr id="19" name="Equal 18"/>
          <p:cNvSpPr/>
          <p:nvPr/>
        </p:nvSpPr>
        <p:spPr>
          <a:xfrm>
            <a:off x="6523355" y="2838450"/>
            <a:ext cx="635635" cy="575945"/>
          </a:xfrm>
          <a:prstGeom prst="mathEqual">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solidFill>
                <a:schemeClr val="tx1"/>
              </a:solidFill>
            </a:endParaRPr>
          </a:p>
        </p:txBody>
      </p:sp>
      <p:graphicFrame>
        <p:nvGraphicFramePr>
          <p:cNvPr id="3" name="Object 2"/>
          <p:cNvGraphicFramePr/>
          <p:nvPr/>
        </p:nvGraphicFramePr>
        <p:xfrm>
          <a:off x="131445" y="2258695"/>
          <a:ext cx="3216910" cy="1734185"/>
        </p:xfrm>
        <a:graphic>
          <a:graphicData uri="http://schemas.openxmlformats.org/presentationml/2006/ole">
            <mc:AlternateContent xmlns:mc="http://schemas.openxmlformats.org/markup-compatibility/2006">
              <mc:Choice xmlns:v="urn:schemas-microsoft-com:vml" Requires="v">
                <p:oleObj spid="_x0000_s6" name="" r:id="rId3" imgW="5848350" imgH="3152775" progId="Paint.Picture">
                  <p:embed/>
                </p:oleObj>
              </mc:Choice>
              <mc:Fallback>
                <p:oleObj name="" r:id="rId3" imgW="5848350" imgH="3152775" progId="Paint.Picture">
                  <p:embed/>
                  <p:pic>
                    <p:nvPicPr>
                      <p:cNvPr id="0" name="Picture 5"/>
                      <p:cNvPicPr/>
                      <p:nvPr/>
                    </p:nvPicPr>
                    <p:blipFill>
                      <a:blip r:embed="rId4"/>
                      <a:stretch>
                        <a:fillRect/>
                      </a:stretch>
                    </p:blipFill>
                    <p:spPr>
                      <a:xfrm>
                        <a:off x="131445" y="2258695"/>
                        <a:ext cx="3216910" cy="1734185"/>
                      </a:xfrm>
                      <a:prstGeom prst="rect">
                        <a:avLst/>
                      </a:prstGeom>
                    </p:spPr>
                  </p:pic>
                </p:oleObj>
              </mc:Fallback>
            </mc:AlternateContent>
          </a:graphicData>
        </a:graphic>
      </p:graphicFrame>
      <p:pic>
        <p:nvPicPr>
          <p:cNvPr id="7" name="Picture 6"/>
          <p:cNvPicPr/>
          <p:nvPr/>
        </p:nvPicPr>
        <p:blipFill>
          <a:blip r:embed="rId5"/>
          <a:stretch>
            <a:fillRect/>
          </a:stretch>
        </p:blipFill>
        <p:spPr>
          <a:xfrm>
            <a:off x="7320915" y="1666875"/>
            <a:ext cx="4537710" cy="283464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6700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Problem dan Solusi</a:t>
            </a:r>
            <a:r>
              <a:rPr lang="en-US" sz="3500" b="1">
                <a:solidFill>
                  <a:schemeClr val="bg1"/>
                </a:solidFill>
              </a:rPr>
              <a:t> </a:t>
            </a:r>
            <a:endParaRPr lang="en-US" sz="3500" b="1">
              <a:solidFill>
                <a:schemeClr val="bg1"/>
              </a:solidFill>
            </a:endParaRPr>
          </a:p>
        </p:txBody>
      </p:sp>
      <p:sp>
        <p:nvSpPr>
          <p:cNvPr id="11" name="Title 2"/>
          <p:cNvSpPr>
            <a:spLocks noGrp="1"/>
          </p:cNvSpPr>
          <p:nvPr/>
        </p:nvSpPr>
        <p:spPr>
          <a:xfrm>
            <a:off x="321310" y="5064760"/>
            <a:ext cx="11439525" cy="1021715"/>
          </a:xfrm>
          <a:prstGeom prst="rect">
            <a:avLst/>
          </a:prstGeom>
          <a:noFill/>
          <a:ln w="317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1900">
                <a:solidFill>
                  <a:schemeClr val="bg1"/>
                </a:solidFill>
              </a:rPr>
              <a:t>Di era komputerisasi ini keseharian kita tidak terlepas dari perangkat komputer.</a:t>
            </a:r>
            <a:endParaRPr lang="en-US" sz="1900">
              <a:solidFill>
                <a:schemeClr val="bg1"/>
              </a:solidFill>
            </a:endParaRPr>
          </a:p>
          <a:p>
            <a:pPr algn="l"/>
            <a:r>
              <a:rPr lang="en-US" sz="1900">
                <a:solidFill>
                  <a:schemeClr val="bg1"/>
                </a:solidFill>
              </a:rPr>
              <a:t>Namun tidak semua mampu membeli perangkat komputer yang memadai.</a:t>
            </a:r>
            <a:endParaRPr lang="en-US" sz="1900">
              <a:solidFill>
                <a:schemeClr val="bg1"/>
              </a:solidFill>
            </a:endParaRPr>
          </a:p>
          <a:p>
            <a:pPr algn="l"/>
            <a:r>
              <a:rPr lang="en-US" sz="1900">
                <a:solidFill>
                  <a:schemeClr val="bg1"/>
                </a:solidFill>
              </a:rPr>
              <a:t>Sistem Multiseat Aster bisa menjadi solusi untuk masalah ini, Software Aster memungkinkan satu komputer bisa digunakan bersamaan oleh 12 user, dengan biaya sangat ekonomis Rp </a:t>
            </a:r>
            <a:r>
              <a:rPr lang="id-ID" altLang="en-US" sz="1900">
                <a:solidFill>
                  <a:schemeClr val="bg1"/>
                </a:solidFill>
              </a:rPr>
              <a:t>50</a:t>
            </a:r>
            <a:r>
              <a:rPr lang="en-US" sz="1900">
                <a:solidFill>
                  <a:schemeClr val="bg1"/>
                </a:solidFill>
              </a:rPr>
              <a:t>0.000/user</a:t>
            </a:r>
            <a:endParaRPr lang="en-US" sz="1900">
              <a:solidFill>
                <a:schemeClr val="bg1"/>
              </a:solidFill>
            </a:endParaRPr>
          </a:p>
          <a:p>
            <a:pPr algn="l"/>
            <a:r>
              <a:rPr lang="en-US" sz="1900">
                <a:solidFill>
                  <a:schemeClr val="bg1"/>
                </a:solidFill>
              </a:rPr>
              <a:t>Berbeda dengan teknologi Virtual Machine, multiseat tidak memakan resource sama sekali.</a:t>
            </a:r>
            <a:endParaRPr lang="en-US" sz="1900">
              <a:solidFill>
                <a:schemeClr val="bg1"/>
              </a:solidFill>
            </a:endParaRPr>
          </a:p>
          <a:p>
            <a:pPr algn="l"/>
            <a:r>
              <a:rPr lang="en-US" sz="1900">
                <a:solidFill>
                  <a:schemeClr val="bg1"/>
                </a:solidFill>
                <a:sym typeface="+mn-ea"/>
              </a:rPr>
              <a:t>Tanpa perlu konfigurasi yang rumit atau perangkat yang mahal, cukup Install software saja.</a:t>
            </a:r>
            <a:endParaRPr lang="en-US" sz="1900">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graphicFrame>
        <p:nvGraphicFramePr>
          <p:cNvPr id="8" name="Content Placeholder 7"/>
          <p:cNvGraphicFramePr>
            <a:graphicFrameLocks noChangeAspect="1"/>
          </p:cNvGraphicFramePr>
          <p:nvPr>
            <p:ph idx="1"/>
          </p:nvPr>
        </p:nvGraphicFramePr>
        <p:xfrm>
          <a:off x="547370" y="844550"/>
          <a:ext cx="5685790" cy="3815715"/>
        </p:xfrm>
        <a:graphic>
          <a:graphicData uri="http://schemas.openxmlformats.org/presentationml/2006/ole">
            <mc:AlternateContent xmlns:mc="http://schemas.openxmlformats.org/markup-compatibility/2006">
              <mc:Choice xmlns:v="urn:schemas-microsoft-com:vml" Requires="v">
                <p:oleObj spid="_x0000_s9" name="" r:id="rId2" imgW="8772525" imgH="5886450" progId="Paint.Picture">
                  <p:embed/>
                </p:oleObj>
              </mc:Choice>
              <mc:Fallback>
                <p:oleObj name="" r:id="rId2" imgW="8772525" imgH="5886450" progId="Paint.Picture">
                  <p:embed/>
                  <p:pic>
                    <p:nvPicPr>
                      <p:cNvPr id="0" name="Picture 8"/>
                      <p:cNvPicPr/>
                      <p:nvPr/>
                    </p:nvPicPr>
                    <p:blipFill>
                      <a:blip r:embed="rId3"/>
                      <a:stretch>
                        <a:fillRect/>
                      </a:stretch>
                    </p:blipFill>
                    <p:spPr>
                      <a:xfrm>
                        <a:off x="547370" y="844550"/>
                        <a:ext cx="5685790" cy="3815715"/>
                      </a:xfrm>
                      <a:prstGeom prst="rect">
                        <a:avLst/>
                      </a:prstGeom>
                    </p:spPr>
                  </p:pic>
                </p:oleObj>
              </mc:Fallback>
            </mc:AlternateContent>
          </a:graphicData>
        </a:graphic>
      </p:graphicFrame>
      <p:graphicFrame>
        <p:nvGraphicFramePr>
          <p:cNvPr id="10" name="Object 9"/>
          <p:cNvGraphicFramePr/>
          <p:nvPr/>
        </p:nvGraphicFramePr>
        <p:xfrm>
          <a:off x="6617970" y="844550"/>
          <a:ext cx="4763135" cy="3815715"/>
        </p:xfrm>
        <a:graphic>
          <a:graphicData uri="http://schemas.openxmlformats.org/presentationml/2006/ole">
            <mc:AlternateContent xmlns:mc="http://schemas.openxmlformats.org/markup-compatibility/2006">
              <mc:Choice xmlns:v="urn:schemas-microsoft-com:vml" Requires="v">
                <p:oleObj spid="_x0000_s12" name="" r:id="rId4" imgW="7210425" imgH="5810250" progId="Paint.Picture">
                  <p:embed/>
                </p:oleObj>
              </mc:Choice>
              <mc:Fallback>
                <p:oleObj name="" r:id="rId4" imgW="7210425" imgH="5810250" progId="Paint.Picture">
                  <p:embed/>
                  <p:pic>
                    <p:nvPicPr>
                      <p:cNvPr id="0" name="Picture 11"/>
                      <p:cNvPicPr/>
                      <p:nvPr/>
                    </p:nvPicPr>
                    <p:blipFill>
                      <a:blip r:embed="rId5"/>
                      <a:stretch>
                        <a:fillRect/>
                      </a:stretch>
                    </p:blipFill>
                    <p:spPr>
                      <a:xfrm>
                        <a:off x="6617970" y="844550"/>
                        <a:ext cx="4763135" cy="3815715"/>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48615" y="169545"/>
            <a:ext cx="8693150" cy="51308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Mengapa Aster ? Hemat Biaya !</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530225" y="659765"/>
            <a:ext cx="11061065"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ctr"/>
            <a:r>
              <a:rPr lang="en-US" sz="2300">
                <a:solidFill>
                  <a:schemeClr val="bg1"/>
                </a:solidFill>
              </a:rPr>
              <a:t>Salah satu alasan utama untuk menerapkan Sistem Aster Multiseat ditempat usaha anda adalah pastinya penghematan biaya dari perangkat komputer.</a:t>
            </a:r>
            <a:endParaRPr lang="en-US" sz="2300">
              <a:solidFill>
                <a:schemeClr val="bg1"/>
              </a:solidFill>
            </a:endParaRPr>
          </a:p>
          <a:p>
            <a:pPr algn="ctr"/>
            <a:r>
              <a:rPr lang="en-US" sz="2300">
                <a:solidFill>
                  <a:schemeClr val="bg1"/>
                </a:solidFill>
              </a:rPr>
              <a:t>Satu komputer dapat dicabangkan sampai maksimal 12 user hanya dengan satu perangkat komputer.</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23" name="Picture 22" descr="computer-desktop"/>
          <p:cNvPicPr>
            <a:picLocks noChangeAspect="1"/>
          </p:cNvPicPr>
          <p:nvPr/>
        </p:nvPicPr>
        <p:blipFill>
          <a:blip r:embed="rId1"/>
          <a:stretch>
            <a:fillRect/>
          </a:stretch>
        </p:blipFill>
        <p:spPr>
          <a:xfrm>
            <a:off x="1957705" y="2121535"/>
            <a:ext cx="2089150" cy="2089150"/>
          </a:xfrm>
          <a:prstGeom prst="rect">
            <a:avLst/>
          </a:prstGeom>
          <a:effectLst>
            <a:glow rad="190500">
              <a:schemeClr val="bg1">
                <a:alpha val="100000"/>
              </a:schemeClr>
            </a:glow>
          </a:effectLst>
        </p:spPr>
      </p:pic>
      <p:pic>
        <p:nvPicPr>
          <p:cNvPr id="24" name="Picture 23" descr="computer-desktop"/>
          <p:cNvPicPr>
            <a:picLocks noChangeAspect="1"/>
          </p:cNvPicPr>
          <p:nvPr/>
        </p:nvPicPr>
        <p:blipFill>
          <a:blip r:embed="rId1"/>
          <a:srcRect l="62357" t="3125" r="-26432" b="-29310"/>
          <a:stretch>
            <a:fillRect/>
          </a:stretch>
        </p:blipFill>
        <p:spPr>
          <a:xfrm>
            <a:off x="4710430" y="2813050"/>
            <a:ext cx="848360" cy="1673225"/>
          </a:xfrm>
          <a:prstGeom prst="rect">
            <a:avLst/>
          </a:prstGeom>
          <a:effectLst>
            <a:glow rad="127000">
              <a:srgbClr val="7F7F7F"/>
            </a:glow>
          </a:effectLst>
        </p:spPr>
      </p:pic>
      <p:pic>
        <p:nvPicPr>
          <p:cNvPr id="29" name="Content Placeholder 28" descr="computer-desktop"/>
          <p:cNvPicPr>
            <a:picLocks noChangeAspect="1"/>
          </p:cNvPicPr>
          <p:nvPr>
            <p:ph idx="1"/>
          </p:nvPr>
        </p:nvPicPr>
        <p:blipFill>
          <a:blip r:embed="rId1"/>
          <a:srcRect l="62357" t="3125" r="-26432" b="-29310"/>
          <a:stretch>
            <a:fillRect/>
          </a:stretch>
        </p:blipFill>
        <p:spPr>
          <a:xfrm>
            <a:off x="5314950" y="2776220"/>
            <a:ext cx="861695" cy="1704975"/>
          </a:xfrm>
          <a:prstGeom prst="rect">
            <a:avLst/>
          </a:prstGeom>
          <a:effectLst>
            <a:glow rad="127000">
              <a:srgbClr val="7F7F7F"/>
            </a:glow>
          </a:effectLst>
        </p:spPr>
      </p:pic>
      <p:pic>
        <p:nvPicPr>
          <p:cNvPr id="30" name="Picture 29" descr="computer-desktop"/>
          <p:cNvPicPr>
            <a:picLocks noChangeAspect="1"/>
          </p:cNvPicPr>
          <p:nvPr/>
        </p:nvPicPr>
        <p:blipFill>
          <a:blip r:embed="rId1"/>
          <a:srcRect l="62357" t="3125" r="-26432" b="-29310"/>
          <a:stretch>
            <a:fillRect/>
          </a:stretch>
        </p:blipFill>
        <p:spPr>
          <a:xfrm>
            <a:off x="5932805" y="2795270"/>
            <a:ext cx="848360" cy="1673225"/>
          </a:xfrm>
          <a:prstGeom prst="rect">
            <a:avLst/>
          </a:prstGeom>
          <a:effectLst>
            <a:glow rad="127000">
              <a:srgbClr val="7F7F7F"/>
            </a:glow>
          </a:effectLst>
        </p:spPr>
      </p:pic>
      <p:pic>
        <p:nvPicPr>
          <p:cNvPr id="31" name="Content Placeholder 28" descr="computer-desktop"/>
          <p:cNvPicPr>
            <a:picLocks noChangeAspect="1"/>
          </p:cNvPicPr>
          <p:nvPr/>
        </p:nvPicPr>
        <p:blipFill>
          <a:blip r:embed="rId1"/>
          <a:srcRect l="62357" t="3125" r="-26432" b="-29310"/>
          <a:stretch>
            <a:fillRect/>
          </a:stretch>
        </p:blipFill>
        <p:spPr>
          <a:xfrm>
            <a:off x="6537325" y="2794635"/>
            <a:ext cx="861695" cy="1704975"/>
          </a:xfrm>
          <a:prstGeom prst="rect">
            <a:avLst/>
          </a:prstGeom>
          <a:noFill/>
          <a:ln w="9525">
            <a:noFill/>
          </a:ln>
          <a:effectLst>
            <a:glow rad="127000">
              <a:srgbClr val="7F7F7F"/>
            </a:glow>
          </a:effectLst>
        </p:spPr>
      </p:pic>
      <p:pic>
        <p:nvPicPr>
          <p:cNvPr id="32" name="Picture 31" descr="computer-desktop"/>
          <p:cNvPicPr>
            <a:picLocks noChangeAspect="1"/>
          </p:cNvPicPr>
          <p:nvPr/>
        </p:nvPicPr>
        <p:blipFill>
          <a:blip r:embed="rId1"/>
          <a:srcRect l="62357" t="3125" r="-26432" b="-29310"/>
          <a:stretch>
            <a:fillRect/>
          </a:stretch>
        </p:blipFill>
        <p:spPr>
          <a:xfrm>
            <a:off x="7773035" y="2818130"/>
            <a:ext cx="848360" cy="1673225"/>
          </a:xfrm>
          <a:prstGeom prst="rect">
            <a:avLst/>
          </a:prstGeom>
          <a:effectLst>
            <a:glow rad="127000">
              <a:srgbClr val="7F7F7F"/>
            </a:glow>
          </a:effectLst>
        </p:spPr>
      </p:pic>
      <p:pic>
        <p:nvPicPr>
          <p:cNvPr id="33" name="Content Placeholder 28" descr="computer-desktop"/>
          <p:cNvPicPr>
            <a:picLocks noChangeAspect="1"/>
          </p:cNvPicPr>
          <p:nvPr/>
        </p:nvPicPr>
        <p:blipFill>
          <a:blip r:embed="rId1"/>
          <a:srcRect l="62357" t="3125" r="-26432" b="-29310"/>
          <a:stretch>
            <a:fillRect/>
          </a:stretch>
        </p:blipFill>
        <p:spPr>
          <a:xfrm>
            <a:off x="8377555" y="2804795"/>
            <a:ext cx="861695" cy="1704975"/>
          </a:xfrm>
          <a:prstGeom prst="rect">
            <a:avLst/>
          </a:prstGeom>
          <a:noFill/>
          <a:ln w="9525">
            <a:noFill/>
          </a:ln>
          <a:effectLst>
            <a:glow rad="127000">
              <a:srgbClr val="7F7F7F"/>
            </a:glow>
          </a:effectLst>
        </p:spPr>
      </p:pic>
      <p:pic>
        <p:nvPicPr>
          <p:cNvPr id="34" name="Picture 33" descr="computer-desktop"/>
          <p:cNvPicPr>
            <a:picLocks noChangeAspect="1"/>
          </p:cNvPicPr>
          <p:nvPr/>
        </p:nvPicPr>
        <p:blipFill>
          <a:blip r:embed="rId1"/>
          <a:srcRect l="62357" t="3125" r="-26432" b="-29310"/>
          <a:stretch>
            <a:fillRect/>
          </a:stretch>
        </p:blipFill>
        <p:spPr>
          <a:xfrm>
            <a:off x="8995410" y="2809875"/>
            <a:ext cx="848360" cy="1673225"/>
          </a:xfrm>
          <a:prstGeom prst="rect">
            <a:avLst/>
          </a:prstGeom>
          <a:effectLst>
            <a:glow rad="127000">
              <a:srgbClr val="7F7F7F"/>
            </a:glow>
          </a:effectLst>
        </p:spPr>
      </p:pic>
      <p:pic>
        <p:nvPicPr>
          <p:cNvPr id="35" name="Content Placeholder 28" descr="computer-desktop"/>
          <p:cNvPicPr>
            <a:picLocks noChangeAspect="1"/>
          </p:cNvPicPr>
          <p:nvPr/>
        </p:nvPicPr>
        <p:blipFill>
          <a:blip r:embed="rId1"/>
          <a:srcRect l="62357" t="3125" r="-26432" b="-29310"/>
          <a:stretch>
            <a:fillRect/>
          </a:stretch>
        </p:blipFill>
        <p:spPr>
          <a:xfrm>
            <a:off x="9599930" y="2796540"/>
            <a:ext cx="861695" cy="1704975"/>
          </a:xfrm>
          <a:prstGeom prst="rect">
            <a:avLst/>
          </a:prstGeom>
          <a:noFill/>
          <a:ln w="9525">
            <a:noFill/>
          </a:ln>
          <a:effectLst>
            <a:glow rad="127000">
              <a:srgbClr val="7F7F7F"/>
            </a:glow>
          </a:effectLst>
        </p:spPr>
      </p:pic>
      <p:pic>
        <p:nvPicPr>
          <p:cNvPr id="38" name="Content Placeholder 28" descr="computer-desktop"/>
          <p:cNvPicPr>
            <a:picLocks noChangeAspect="1"/>
          </p:cNvPicPr>
          <p:nvPr/>
        </p:nvPicPr>
        <p:blipFill>
          <a:blip r:embed="rId1"/>
          <a:srcRect l="62357" t="3125" r="-26432" b="-29310"/>
          <a:stretch>
            <a:fillRect/>
          </a:stretch>
        </p:blipFill>
        <p:spPr>
          <a:xfrm>
            <a:off x="7155180" y="2799715"/>
            <a:ext cx="861695" cy="1704975"/>
          </a:xfrm>
          <a:prstGeom prst="rect">
            <a:avLst/>
          </a:prstGeom>
          <a:noFill/>
          <a:ln w="9525">
            <a:noFill/>
          </a:ln>
          <a:effectLst>
            <a:glow rad="127000">
              <a:srgbClr val="7F7F7F"/>
            </a:glow>
          </a:effectLst>
        </p:spPr>
      </p:pic>
      <p:sp>
        <p:nvSpPr>
          <p:cNvPr id="39" name="Multiply 38"/>
          <p:cNvSpPr/>
          <p:nvPr/>
        </p:nvSpPr>
        <p:spPr>
          <a:xfrm>
            <a:off x="3900170" y="2447925"/>
            <a:ext cx="8450580" cy="1962150"/>
          </a:xfrm>
          <a:prstGeom prst="mathMultiply">
            <a:avLst/>
          </a:prstGeom>
          <a:solidFill>
            <a:srgbClr val="FF0000">
              <a:alpha val="36000"/>
            </a:srgb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40" name="Picture 39" descr="computer-desktop"/>
          <p:cNvPicPr>
            <a:picLocks noChangeAspect="1"/>
          </p:cNvPicPr>
          <p:nvPr/>
        </p:nvPicPr>
        <p:blipFill>
          <a:blip r:embed="rId1"/>
          <a:srcRect r="37070"/>
          <a:stretch>
            <a:fillRect/>
          </a:stretch>
        </p:blipFill>
        <p:spPr>
          <a:xfrm>
            <a:off x="531495" y="4169410"/>
            <a:ext cx="805815" cy="1282065"/>
          </a:xfrm>
          <a:prstGeom prst="rect">
            <a:avLst/>
          </a:prstGeom>
          <a:effectLst>
            <a:glow rad="165100">
              <a:schemeClr val="bg1">
                <a:alpha val="100000"/>
              </a:schemeClr>
            </a:glow>
          </a:effectLst>
        </p:spPr>
      </p:pic>
      <p:pic>
        <p:nvPicPr>
          <p:cNvPr id="41" name="Picture 40" descr="computer-desktop"/>
          <p:cNvPicPr>
            <a:picLocks noChangeAspect="1"/>
          </p:cNvPicPr>
          <p:nvPr/>
        </p:nvPicPr>
        <p:blipFill>
          <a:blip r:embed="rId1"/>
          <a:srcRect r="37070"/>
          <a:stretch>
            <a:fillRect/>
          </a:stretch>
        </p:blipFill>
        <p:spPr>
          <a:xfrm>
            <a:off x="1678940" y="4189730"/>
            <a:ext cx="788035" cy="1254125"/>
          </a:xfrm>
          <a:prstGeom prst="rect">
            <a:avLst/>
          </a:prstGeom>
          <a:effectLst>
            <a:glow rad="165100">
              <a:schemeClr val="bg1">
                <a:alpha val="100000"/>
              </a:schemeClr>
            </a:glow>
          </a:effectLst>
        </p:spPr>
      </p:pic>
      <p:pic>
        <p:nvPicPr>
          <p:cNvPr id="42" name="Picture 41" descr="computer-desktop"/>
          <p:cNvPicPr>
            <a:picLocks noChangeAspect="1"/>
          </p:cNvPicPr>
          <p:nvPr/>
        </p:nvPicPr>
        <p:blipFill>
          <a:blip r:embed="rId1"/>
          <a:srcRect r="37070"/>
          <a:stretch>
            <a:fillRect/>
          </a:stretch>
        </p:blipFill>
        <p:spPr>
          <a:xfrm>
            <a:off x="2796540" y="4210685"/>
            <a:ext cx="774065" cy="1231900"/>
          </a:xfrm>
          <a:prstGeom prst="rect">
            <a:avLst/>
          </a:prstGeom>
          <a:effectLst>
            <a:glow rad="165100">
              <a:schemeClr val="bg1">
                <a:alpha val="100000"/>
              </a:schemeClr>
            </a:glow>
          </a:effectLst>
        </p:spPr>
      </p:pic>
      <p:pic>
        <p:nvPicPr>
          <p:cNvPr id="48" name="Picture 47" descr="computer-desktop"/>
          <p:cNvPicPr>
            <a:picLocks noChangeAspect="1"/>
          </p:cNvPicPr>
          <p:nvPr/>
        </p:nvPicPr>
        <p:blipFill>
          <a:blip r:embed="rId1"/>
          <a:srcRect r="37070"/>
          <a:stretch>
            <a:fillRect/>
          </a:stretch>
        </p:blipFill>
        <p:spPr>
          <a:xfrm>
            <a:off x="3896995" y="4192270"/>
            <a:ext cx="794385" cy="1264285"/>
          </a:xfrm>
          <a:prstGeom prst="rect">
            <a:avLst/>
          </a:prstGeom>
          <a:effectLst>
            <a:glow rad="165100">
              <a:schemeClr val="bg1">
                <a:alpha val="100000"/>
              </a:schemeClr>
            </a:glow>
          </a:effectLst>
        </p:spPr>
      </p:pic>
      <p:pic>
        <p:nvPicPr>
          <p:cNvPr id="49" name="Picture 48" descr="computer-desktop"/>
          <p:cNvPicPr>
            <a:picLocks noChangeAspect="1"/>
          </p:cNvPicPr>
          <p:nvPr/>
        </p:nvPicPr>
        <p:blipFill>
          <a:blip r:embed="rId1"/>
          <a:srcRect r="37070"/>
          <a:stretch>
            <a:fillRect/>
          </a:stretch>
        </p:blipFill>
        <p:spPr>
          <a:xfrm>
            <a:off x="5022850" y="4199890"/>
            <a:ext cx="788035" cy="1254125"/>
          </a:xfrm>
          <a:prstGeom prst="rect">
            <a:avLst/>
          </a:prstGeom>
          <a:effectLst>
            <a:glow rad="165100">
              <a:schemeClr val="bg1">
                <a:alpha val="100000"/>
              </a:schemeClr>
            </a:glow>
          </a:effectLst>
        </p:spPr>
      </p:pic>
      <p:pic>
        <p:nvPicPr>
          <p:cNvPr id="50" name="Picture 49" descr="computer-desktop"/>
          <p:cNvPicPr>
            <a:picLocks noChangeAspect="1"/>
          </p:cNvPicPr>
          <p:nvPr/>
        </p:nvPicPr>
        <p:blipFill>
          <a:blip r:embed="rId1"/>
          <a:srcRect r="37070"/>
          <a:stretch>
            <a:fillRect/>
          </a:stretch>
        </p:blipFill>
        <p:spPr>
          <a:xfrm>
            <a:off x="6140450" y="4214495"/>
            <a:ext cx="774065" cy="1231900"/>
          </a:xfrm>
          <a:prstGeom prst="rect">
            <a:avLst/>
          </a:prstGeom>
          <a:effectLst>
            <a:glow rad="165100">
              <a:schemeClr val="bg1">
                <a:alpha val="100000"/>
              </a:schemeClr>
            </a:glow>
          </a:effectLst>
        </p:spPr>
      </p:pic>
      <p:pic>
        <p:nvPicPr>
          <p:cNvPr id="51" name="Picture 50" descr="computer-desktop"/>
          <p:cNvPicPr>
            <a:picLocks noChangeAspect="1"/>
          </p:cNvPicPr>
          <p:nvPr/>
        </p:nvPicPr>
        <p:blipFill>
          <a:blip r:embed="rId1"/>
          <a:srcRect r="37070"/>
          <a:stretch>
            <a:fillRect/>
          </a:stretch>
        </p:blipFill>
        <p:spPr>
          <a:xfrm>
            <a:off x="5196840" y="5096510"/>
            <a:ext cx="805815" cy="1282065"/>
          </a:xfrm>
          <a:prstGeom prst="rect">
            <a:avLst/>
          </a:prstGeom>
          <a:effectLst>
            <a:glow rad="165100">
              <a:schemeClr val="bg1">
                <a:alpha val="100000"/>
              </a:schemeClr>
            </a:glow>
          </a:effectLst>
        </p:spPr>
      </p:pic>
      <p:pic>
        <p:nvPicPr>
          <p:cNvPr id="52" name="Picture 51" descr="computer-desktop"/>
          <p:cNvPicPr>
            <a:picLocks noChangeAspect="1"/>
          </p:cNvPicPr>
          <p:nvPr/>
        </p:nvPicPr>
        <p:blipFill>
          <a:blip r:embed="rId1"/>
          <a:srcRect r="37070"/>
          <a:stretch>
            <a:fillRect/>
          </a:stretch>
        </p:blipFill>
        <p:spPr>
          <a:xfrm>
            <a:off x="6344285" y="5116830"/>
            <a:ext cx="788035" cy="1254125"/>
          </a:xfrm>
          <a:prstGeom prst="rect">
            <a:avLst/>
          </a:prstGeom>
          <a:effectLst>
            <a:glow rad="165100">
              <a:schemeClr val="bg1">
                <a:alpha val="100000"/>
              </a:schemeClr>
            </a:glow>
          </a:effectLst>
        </p:spPr>
      </p:pic>
      <p:pic>
        <p:nvPicPr>
          <p:cNvPr id="53" name="Picture 52" descr="computer-desktop"/>
          <p:cNvPicPr>
            <a:picLocks noChangeAspect="1"/>
          </p:cNvPicPr>
          <p:nvPr/>
        </p:nvPicPr>
        <p:blipFill>
          <a:blip r:embed="rId1"/>
          <a:srcRect r="37070"/>
          <a:stretch>
            <a:fillRect/>
          </a:stretch>
        </p:blipFill>
        <p:spPr>
          <a:xfrm>
            <a:off x="7461885" y="5137785"/>
            <a:ext cx="774065" cy="1231900"/>
          </a:xfrm>
          <a:prstGeom prst="rect">
            <a:avLst/>
          </a:prstGeom>
          <a:effectLst>
            <a:glow rad="165100">
              <a:schemeClr val="bg1">
                <a:alpha val="100000"/>
              </a:schemeClr>
            </a:glow>
          </a:effectLst>
        </p:spPr>
      </p:pic>
      <p:pic>
        <p:nvPicPr>
          <p:cNvPr id="54" name="Picture 53" descr="computer-desktop"/>
          <p:cNvPicPr>
            <a:picLocks noChangeAspect="1"/>
          </p:cNvPicPr>
          <p:nvPr/>
        </p:nvPicPr>
        <p:blipFill>
          <a:blip r:embed="rId1"/>
          <a:srcRect r="37070"/>
          <a:stretch>
            <a:fillRect/>
          </a:stretch>
        </p:blipFill>
        <p:spPr>
          <a:xfrm>
            <a:off x="8562340" y="5119370"/>
            <a:ext cx="794385" cy="1264285"/>
          </a:xfrm>
          <a:prstGeom prst="rect">
            <a:avLst/>
          </a:prstGeom>
          <a:effectLst>
            <a:glow rad="165100">
              <a:schemeClr val="bg1">
                <a:alpha val="100000"/>
              </a:schemeClr>
            </a:glow>
          </a:effectLst>
        </p:spPr>
      </p:pic>
      <p:pic>
        <p:nvPicPr>
          <p:cNvPr id="55" name="Picture 54" descr="computer-desktop"/>
          <p:cNvPicPr>
            <a:picLocks noChangeAspect="1"/>
          </p:cNvPicPr>
          <p:nvPr/>
        </p:nvPicPr>
        <p:blipFill>
          <a:blip r:embed="rId1"/>
          <a:srcRect r="37070"/>
          <a:stretch>
            <a:fillRect/>
          </a:stretch>
        </p:blipFill>
        <p:spPr>
          <a:xfrm>
            <a:off x="9688195" y="5126990"/>
            <a:ext cx="788035" cy="1254125"/>
          </a:xfrm>
          <a:prstGeom prst="rect">
            <a:avLst/>
          </a:prstGeom>
          <a:effectLst>
            <a:glow rad="165100">
              <a:schemeClr val="bg1">
                <a:alpha val="100000"/>
              </a:schemeClr>
            </a:glow>
          </a:effectLst>
        </p:spPr>
      </p:pic>
      <p:pic>
        <p:nvPicPr>
          <p:cNvPr id="56" name="Picture 55" descr="computer-desktop"/>
          <p:cNvPicPr>
            <a:picLocks noChangeAspect="1"/>
          </p:cNvPicPr>
          <p:nvPr/>
        </p:nvPicPr>
        <p:blipFill>
          <a:blip r:embed="rId1"/>
          <a:srcRect r="37070"/>
          <a:stretch>
            <a:fillRect/>
          </a:stretch>
        </p:blipFill>
        <p:spPr>
          <a:xfrm>
            <a:off x="10805795" y="5141595"/>
            <a:ext cx="774065" cy="1231900"/>
          </a:xfrm>
          <a:prstGeom prst="rect">
            <a:avLst/>
          </a:prstGeom>
          <a:effectLst>
            <a:glow rad="165100">
              <a:schemeClr val="bg1">
                <a:alpha val="100000"/>
              </a:schemeClr>
            </a:glow>
          </a:effectLst>
        </p:spPr>
      </p:pic>
      <p:pic>
        <p:nvPicPr>
          <p:cNvPr id="2" name="Content Placeholder 28" descr="computer-desktop"/>
          <p:cNvPicPr>
            <a:picLocks noChangeAspect="1"/>
          </p:cNvPicPr>
          <p:nvPr/>
        </p:nvPicPr>
        <p:blipFill>
          <a:blip r:embed="rId1"/>
          <a:srcRect l="62357" t="3125" r="-26432" b="-29310"/>
          <a:stretch>
            <a:fillRect/>
          </a:stretch>
        </p:blipFill>
        <p:spPr>
          <a:xfrm>
            <a:off x="10175875" y="2789555"/>
            <a:ext cx="861695" cy="1704975"/>
          </a:xfrm>
          <a:prstGeom prst="rect">
            <a:avLst/>
          </a:prstGeom>
          <a:noFill/>
          <a:ln w="9525">
            <a:noFill/>
          </a:ln>
          <a:effectLst>
            <a:glow rad="127000">
              <a:srgbClr val="7F7F7F"/>
            </a:glow>
          </a:effectLst>
        </p:spPr>
      </p:pic>
      <p:pic>
        <p:nvPicPr>
          <p:cNvPr id="8" name="Content Placeholder 28" descr="computer-desktop"/>
          <p:cNvPicPr>
            <a:picLocks noChangeAspect="1"/>
          </p:cNvPicPr>
          <p:nvPr/>
        </p:nvPicPr>
        <p:blipFill>
          <a:blip r:embed="rId1"/>
          <a:srcRect l="62357" t="3125" r="-26432" b="-29310"/>
          <a:stretch>
            <a:fillRect/>
          </a:stretch>
        </p:blipFill>
        <p:spPr>
          <a:xfrm>
            <a:off x="10702290" y="2763520"/>
            <a:ext cx="861695" cy="1704975"/>
          </a:xfrm>
          <a:prstGeom prst="rect">
            <a:avLst/>
          </a:prstGeom>
          <a:noFill/>
          <a:ln w="9525">
            <a:noFill/>
          </a:ln>
          <a:effectLst>
            <a:glow rad="127000">
              <a:srgbClr val="7F7F7F"/>
            </a:glo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Mengapa memakai Multiseat?</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320675" y="521970"/>
            <a:ext cx="11355705"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1800">
                <a:solidFill>
                  <a:schemeClr val="bg1"/>
                </a:solidFill>
              </a:rPr>
              <a:t>Tabel dibawah ini mengambarkan perkembangan teknologi Mikroprosesor selama 49 tahun terakhir. Bila anda perhatikan perkembangan pesat terjadi pada awal tahun 2000an, lalu peningkatan performa agak melandai namun “Number of logical Cores” sejak sekitar tahun 2010an meningkat cukup tinggi. Ini mengartikan bahwa performa Mikroprosesor (Prosesor Komputer pada umumnya) mengalami kemajuan yang cukup tinggi sehingga memungkinkan prosesor memproses beban data yang lebih banyak.</a:t>
            </a:r>
            <a:endParaRPr lang="en-US" sz="18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graphicFrame>
        <p:nvGraphicFramePr>
          <p:cNvPr id="2" name="Content Placeholder 1"/>
          <p:cNvGraphicFramePr>
            <a:graphicFrameLocks noChangeAspect="1"/>
          </p:cNvGraphicFramePr>
          <p:nvPr>
            <p:ph idx="1"/>
          </p:nvPr>
        </p:nvGraphicFramePr>
        <p:xfrm>
          <a:off x="293370" y="2049145"/>
          <a:ext cx="6928485" cy="4366895"/>
        </p:xfrm>
        <a:graphic>
          <a:graphicData uri="http://schemas.openxmlformats.org/presentationml/2006/ole">
            <mc:AlternateContent xmlns:mc="http://schemas.openxmlformats.org/markup-compatibility/2006">
              <mc:Choice xmlns:v="urn:schemas-microsoft-com:vml" Requires="v">
                <p:oleObj spid="_x0000_s8" name="" r:id="rId1" imgW="8753475" imgH="5514975" progId="Paint.Picture">
                  <p:embed/>
                </p:oleObj>
              </mc:Choice>
              <mc:Fallback>
                <p:oleObj name="" r:id="rId1" imgW="8753475" imgH="5514975" progId="Paint.Picture">
                  <p:embed/>
                  <p:pic>
                    <p:nvPicPr>
                      <p:cNvPr id="0" name="Picture 7"/>
                      <p:cNvPicPr/>
                      <p:nvPr/>
                    </p:nvPicPr>
                    <p:blipFill>
                      <a:blip r:embed="rId2"/>
                      <a:stretch>
                        <a:fillRect/>
                      </a:stretch>
                    </p:blipFill>
                    <p:spPr>
                      <a:xfrm>
                        <a:off x="293370" y="2049145"/>
                        <a:ext cx="6928485" cy="4366895"/>
                      </a:xfrm>
                      <a:prstGeom prst="rect">
                        <a:avLst/>
                      </a:prstGeom>
                    </p:spPr>
                  </p:pic>
                </p:oleObj>
              </mc:Fallback>
            </mc:AlternateContent>
          </a:graphicData>
        </a:graphic>
      </p:graphicFrame>
      <p:sp>
        <p:nvSpPr>
          <p:cNvPr id="11" name="Title 2"/>
          <p:cNvSpPr>
            <a:spLocks noGrp="1"/>
          </p:cNvSpPr>
          <p:nvPr/>
        </p:nvSpPr>
        <p:spPr>
          <a:xfrm>
            <a:off x="7419975" y="1979295"/>
            <a:ext cx="4547235" cy="4366260"/>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Kesimpulannya : Prosesor (komputer) pada saat ini mampu menangani lebih banyak program pada saat yang bersamaan, sehingga memungkinkan banyak User (pemakai komputer) menggunakan komputer tersebut tanpa mengganggu kinerja atau performa dan pekerjaan user lainnya.</a:t>
            </a:r>
            <a:endParaRPr lang="en-US" sz="230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114300" y="161925"/>
            <a:ext cx="8974455" cy="49911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sym typeface="+mn-ea"/>
              </a:rPr>
              <a:t>Manfaat Menerapkan Aster</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320675" y="773430"/>
            <a:ext cx="11355705"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Selain beberapa point diatas, salah satu alasan utama menerapkan sistem ini adalah rendahnya Total Cost of Ownership (TCO) untuk pengadaan perangkat komputer. Juga penghematan biaya-biaya dari biaya listrik, perawatan atau peremajaan, penyusutan dll.</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graphicFrame>
        <p:nvGraphicFramePr>
          <p:cNvPr id="9" name="Object 8"/>
          <p:cNvGraphicFramePr/>
          <p:nvPr/>
        </p:nvGraphicFramePr>
        <p:xfrm>
          <a:off x="9333230" y="4631055"/>
          <a:ext cx="2152015" cy="1821180"/>
        </p:xfrm>
        <a:graphic>
          <a:graphicData uri="http://schemas.openxmlformats.org/presentationml/2006/ole">
            <mc:AlternateContent xmlns:mc="http://schemas.openxmlformats.org/markup-compatibility/2006">
              <mc:Choice xmlns:v="urn:schemas-microsoft-com:vml" Requires="v">
                <p:oleObj spid="_x0000_s11" name="" r:id="rId1" imgW="2952750" imgH="2219325" progId="Paint.Picture">
                  <p:embed/>
                </p:oleObj>
              </mc:Choice>
              <mc:Fallback>
                <p:oleObj name="" r:id="rId1" imgW="2952750" imgH="2219325" progId="Paint.Picture">
                  <p:embed/>
                  <p:pic>
                    <p:nvPicPr>
                      <p:cNvPr id="0" name="Picture 10"/>
                      <p:cNvPicPr/>
                      <p:nvPr/>
                    </p:nvPicPr>
                    <p:blipFill>
                      <a:blip r:embed="rId2"/>
                      <a:stretch>
                        <a:fillRect/>
                      </a:stretch>
                    </p:blipFill>
                    <p:spPr>
                      <a:xfrm>
                        <a:off x="9333230" y="4631055"/>
                        <a:ext cx="2152015" cy="1821180"/>
                      </a:xfrm>
                      <a:prstGeom prst="rect">
                        <a:avLst/>
                      </a:prstGeom>
                    </p:spPr>
                  </p:pic>
                </p:oleObj>
              </mc:Fallback>
            </mc:AlternateContent>
          </a:graphicData>
        </a:graphic>
      </p:graphicFrame>
      <p:graphicFrame>
        <p:nvGraphicFramePr>
          <p:cNvPr id="17" name="Object 16"/>
          <p:cNvGraphicFramePr/>
          <p:nvPr/>
        </p:nvGraphicFramePr>
        <p:xfrm>
          <a:off x="6568440" y="2161540"/>
          <a:ext cx="2351405" cy="2132965"/>
        </p:xfrm>
        <a:graphic>
          <a:graphicData uri="http://schemas.openxmlformats.org/presentationml/2006/ole">
            <mc:AlternateContent xmlns:mc="http://schemas.openxmlformats.org/markup-compatibility/2006">
              <mc:Choice xmlns:v="urn:schemas-microsoft-com:vml" Requires="v">
                <p:oleObj spid="_x0000_s18" name="" r:id="rId3" imgW="2305050" imgH="2219325" progId="Paint.Picture">
                  <p:embed/>
                </p:oleObj>
              </mc:Choice>
              <mc:Fallback>
                <p:oleObj name="" r:id="rId3" imgW="2305050" imgH="2219325" progId="Paint.Picture">
                  <p:embed/>
                  <p:pic>
                    <p:nvPicPr>
                      <p:cNvPr id="0" name="Picture 17"/>
                      <p:cNvPicPr/>
                      <p:nvPr/>
                    </p:nvPicPr>
                    <p:blipFill>
                      <a:blip r:embed="rId4"/>
                      <a:stretch>
                        <a:fillRect/>
                      </a:stretch>
                    </p:blipFill>
                    <p:spPr>
                      <a:xfrm>
                        <a:off x="6568440" y="2161540"/>
                        <a:ext cx="2351405" cy="2132965"/>
                      </a:xfrm>
                      <a:prstGeom prst="rect">
                        <a:avLst/>
                      </a:prstGeom>
                    </p:spPr>
                  </p:pic>
                </p:oleObj>
              </mc:Fallback>
            </mc:AlternateContent>
          </a:graphicData>
        </a:graphic>
      </p:graphicFrame>
      <p:pic>
        <p:nvPicPr>
          <p:cNvPr id="102" name="Content Placeholder 101"/>
          <p:cNvPicPr>
            <a:picLocks noChangeAspect="1"/>
          </p:cNvPicPr>
          <p:nvPr>
            <p:ph idx="1"/>
          </p:nvPr>
        </p:nvPicPr>
        <p:blipFill>
          <a:blip r:embed="rId5"/>
          <a:stretch>
            <a:fillRect/>
          </a:stretch>
        </p:blipFill>
        <p:spPr>
          <a:xfrm>
            <a:off x="320675" y="2392045"/>
            <a:ext cx="5614670" cy="3903980"/>
          </a:xfrm>
          <a:prstGeom prst="rect">
            <a:avLst/>
          </a:prstGeom>
          <a:noFill/>
          <a:ln w="9525">
            <a:noFill/>
          </a:ln>
        </p:spPr>
      </p:pic>
      <p:pic>
        <p:nvPicPr>
          <p:cNvPr id="103" name="Picture 102"/>
          <p:cNvPicPr/>
          <p:nvPr/>
        </p:nvPicPr>
        <p:blipFill>
          <a:blip r:embed="rId6"/>
          <a:stretch>
            <a:fillRect/>
          </a:stretch>
        </p:blipFill>
        <p:spPr>
          <a:xfrm>
            <a:off x="9332913" y="2161223"/>
            <a:ext cx="2143125" cy="2143125"/>
          </a:xfrm>
          <a:prstGeom prst="rect">
            <a:avLst/>
          </a:prstGeom>
          <a:noFill/>
          <a:ln w="9525">
            <a:noFill/>
          </a:ln>
        </p:spPr>
      </p:pic>
      <p:pic>
        <p:nvPicPr>
          <p:cNvPr id="104" name="Picture 103"/>
          <p:cNvPicPr/>
          <p:nvPr/>
        </p:nvPicPr>
        <p:blipFill>
          <a:blip r:embed="rId7"/>
          <a:stretch>
            <a:fillRect/>
          </a:stretch>
        </p:blipFill>
        <p:spPr>
          <a:xfrm>
            <a:off x="6568440" y="4631055"/>
            <a:ext cx="2352040" cy="1861820"/>
          </a:xfrm>
          <a:prstGeom prst="rect">
            <a:avLst/>
          </a:prstGeom>
          <a:solidFill>
            <a:schemeClr val="bg1"/>
          </a:solid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C:\Users\Public\180978.png"/>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contrast="-68000"/>
                    </a14:imgEffect>
                  </a14:imgLayer>
                </a14:imgProps>
              </a:ext>
              <a:ext uri="{28A0092B-C50C-407E-A947-70E740481C1C}">
                <a14:useLocalDpi xmlns:a14="http://schemas.microsoft.com/office/drawing/2010/main" val="0"/>
              </a:ext>
            </a:extLst>
          </a:blip>
          <a:srcRect/>
          <a:stretch>
            <a:fillRect/>
          </a:stretch>
        </p:blipFill>
        <p:spPr bwMode="auto">
          <a:xfrm>
            <a:off x="0" y="0"/>
            <a:ext cx="12222480" cy="6885940"/>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Group 45"/>
          <p:cNvGrpSpPr/>
          <p:nvPr>
            <p:custDataLst>
              <p:tags r:id="rId3"/>
            </p:custDataLst>
          </p:nvPr>
        </p:nvGrpSpPr>
        <p:grpSpPr>
          <a:xfrm>
            <a:off x="6298616" y="608512"/>
            <a:ext cx="5923116" cy="842010"/>
            <a:chOff x="5610479" y="1764981"/>
            <a:chExt cx="5923116" cy="842010"/>
          </a:xfrm>
        </p:grpSpPr>
        <p:grpSp>
          <p:nvGrpSpPr>
            <p:cNvPr id="47" name="Group 46"/>
            <p:cNvGrpSpPr/>
            <p:nvPr/>
          </p:nvGrpSpPr>
          <p:grpSpPr>
            <a:xfrm>
              <a:off x="6743155" y="1764981"/>
              <a:ext cx="4790440" cy="842010"/>
              <a:chOff x="6530179" y="1370982"/>
              <a:chExt cx="4790440" cy="842010"/>
            </a:xfrm>
          </p:grpSpPr>
          <p:sp>
            <p:nvSpPr>
              <p:cNvPr id="49" name="TextBox 48"/>
              <p:cNvSpPr txBox="1"/>
              <p:nvPr>
                <p:custDataLst>
                  <p:tags r:id="rId4"/>
                </p:custDataLst>
              </p:nvPr>
            </p:nvSpPr>
            <p:spPr>
              <a:xfrm>
                <a:off x="6557484" y="1814212"/>
                <a:ext cx="4763135" cy="398780"/>
              </a:xfrm>
              <a:prstGeom prst="rect">
                <a:avLst/>
              </a:prstGeom>
              <a:noFill/>
            </p:spPr>
            <p:txBody>
              <a:bodyPr wrap="square" rtlCol="0">
                <a:spAutoFit/>
              </a:bodyPr>
              <a:lstStyle/>
              <a:p>
                <a:r>
                  <a:rPr lang="en-US" altLang="ko-KR" sz="2000" b="1" dirty="0">
                    <a:solidFill>
                      <a:srgbClr val="002060"/>
                    </a:solidFill>
                    <a:latin typeface="Comic Sans MS" panose="030F0702030302020204" charset="0"/>
                    <a:cs typeface="Comic Sans MS" panose="030F0702030302020204" charset="0"/>
                  </a:rPr>
                  <a:t>Penjelasan singkat apa itu multiseat.</a:t>
                </a:r>
                <a:endParaRPr lang="en-US" altLang="ko-KR" sz="2000" b="1" dirty="0">
                  <a:solidFill>
                    <a:srgbClr val="002060"/>
                  </a:solidFill>
                  <a:latin typeface="Comic Sans MS" panose="030F0702030302020204" charset="0"/>
                  <a:cs typeface="Comic Sans MS" panose="030F0702030302020204" charset="0"/>
                </a:endParaRPr>
              </a:p>
            </p:txBody>
          </p:sp>
          <p:sp>
            <p:nvSpPr>
              <p:cNvPr id="50" name="TextBox 49"/>
              <p:cNvSpPr txBox="1"/>
              <p:nvPr>
                <p:custDataLst>
                  <p:tags r:id="rId5"/>
                </p:custDataLst>
              </p:nvPr>
            </p:nvSpPr>
            <p:spPr>
              <a:xfrm>
                <a:off x="6530179" y="1370982"/>
                <a:ext cx="4507692" cy="506730"/>
              </a:xfrm>
              <a:prstGeom prst="rect">
                <a:avLst/>
              </a:prstGeom>
              <a:noFill/>
            </p:spPr>
            <p:txBody>
              <a:bodyPr wrap="square" lIns="108000" rIns="108000" rtlCol="0">
                <a:spAutoFit/>
              </a:bodyPr>
              <a:lstStyle/>
              <a:p>
                <a:r>
                  <a:rPr lang="en-US" altLang="ko-KR" sz="2700" b="1" dirty="0">
                    <a:solidFill>
                      <a:schemeClr val="tx1">
                        <a:lumMod val="85000"/>
                        <a:lumOff val="15000"/>
                      </a:schemeClr>
                    </a:solidFill>
                    <a:latin typeface="Arial Black" panose="020B0A04020102020204" charset="0"/>
                    <a:cs typeface="Arial Black" panose="020B0A04020102020204" charset="0"/>
                  </a:rPr>
                  <a:t>Apa itu multiseat?</a:t>
                </a:r>
                <a:endParaRPr lang="ko-KR" altLang="en-US" sz="2700" b="1" dirty="0">
                  <a:solidFill>
                    <a:schemeClr val="tx1">
                      <a:lumMod val="85000"/>
                      <a:lumOff val="15000"/>
                    </a:schemeClr>
                  </a:solidFill>
                  <a:cs typeface="Arial" panose="020B0604020202020204" pitchFamily="34" charset="0"/>
                </a:endParaRPr>
              </a:p>
            </p:txBody>
          </p:sp>
        </p:grpSp>
        <p:sp>
          <p:nvSpPr>
            <p:cNvPr id="48" name="TextBox 47"/>
            <p:cNvSpPr txBox="1"/>
            <p:nvPr>
              <p:custDataLst>
                <p:tags r:id="rId6"/>
              </p:custDataLst>
            </p:nvPr>
          </p:nvSpPr>
          <p:spPr>
            <a:xfrm>
              <a:off x="5610479" y="1770064"/>
              <a:ext cx="1077420" cy="830997"/>
            </a:xfrm>
            <a:prstGeom prst="rect">
              <a:avLst/>
            </a:prstGeom>
            <a:noFill/>
          </p:spPr>
          <p:txBody>
            <a:bodyPr wrap="square" lIns="108000" rIns="108000" rtlCol="0">
              <a:spAutoFit/>
            </a:bodyPr>
            <a:lstStyle/>
            <a:p>
              <a:pPr algn="r"/>
              <a:r>
                <a:rPr lang="en-US" altLang="ko-KR" sz="4800" b="1" dirty="0">
                  <a:solidFill>
                    <a:schemeClr val="tx1">
                      <a:lumMod val="85000"/>
                      <a:lumOff val="15000"/>
                    </a:schemeClr>
                  </a:solidFill>
                  <a:cs typeface="Arial" panose="020B0604020202020204" pitchFamily="34" charset="0"/>
                </a:rPr>
                <a:t>01</a:t>
              </a:r>
              <a:endParaRPr lang="ko-KR" altLang="en-US" sz="4800" b="1" dirty="0">
                <a:solidFill>
                  <a:schemeClr val="tx1">
                    <a:lumMod val="85000"/>
                    <a:lumOff val="15000"/>
                  </a:schemeClr>
                </a:solidFill>
                <a:cs typeface="Arial" panose="020B0604020202020204" pitchFamily="34" charset="0"/>
              </a:endParaRPr>
            </a:p>
          </p:txBody>
        </p:sp>
      </p:grpSp>
      <p:grpSp>
        <p:nvGrpSpPr>
          <p:cNvPr id="51" name="Group 50"/>
          <p:cNvGrpSpPr/>
          <p:nvPr>
            <p:custDataLst>
              <p:tags r:id="rId7"/>
            </p:custDataLst>
          </p:nvPr>
        </p:nvGrpSpPr>
        <p:grpSpPr>
          <a:xfrm>
            <a:off x="6299260" y="1733769"/>
            <a:ext cx="5667664" cy="836695"/>
            <a:chOff x="5610479" y="1770064"/>
            <a:chExt cx="5667664" cy="836695"/>
          </a:xfrm>
        </p:grpSpPr>
        <p:grpSp>
          <p:nvGrpSpPr>
            <p:cNvPr id="52" name="Group 51"/>
            <p:cNvGrpSpPr/>
            <p:nvPr/>
          </p:nvGrpSpPr>
          <p:grpSpPr>
            <a:xfrm>
              <a:off x="6743155" y="1803081"/>
              <a:ext cx="4534988" cy="803678"/>
              <a:chOff x="6530179" y="1409082"/>
              <a:chExt cx="4534988" cy="803678"/>
            </a:xfrm>
          </p:grpSpPr>
          <p:sp>
            <p:nvSpPr>
              <p:cNvPr id="54" name="TextBox 53"/>
              <p:cNvSpPr txBox="1"/>
              <p:nvPr>
                <p:custDataLst>
                  <p:tags r:id="rId8"/>
                </p:custDataLst>
              </p:nvPr>
            </p:nvSpPr>
            <p:spPr>
              <a:xfrm>
                <a:off x="6557475" y="1813980"/>
                <a:ext cx="4507692" cy="398780"/>
              </a:xfrm>
              <a:prstGeom prst="rect">
                <a:avLst/>
              </a:prstGeom>
              <a:noFill/>
            </p:spPr>
            <p:txBody>
              <a:bodyPr wrap="square" rtlCol="0">
                <a:spAutoFit/>
              </a:bodyPr>
              <a:lstStyle/>
              <a:p>
                <a:r>
                  <a:rPr lang="id-ID" altLang="en-US" sz="2000" b="1" dirty="0">
                    <a:solidFill>
                      <a:srgbClr val="002060"/>
                    </a:solidFill>
                    <a:latin typeface="Comic Sans MS" panose="030F0702030302020204" charset="0"/>
                    <a:cs typeface="Comic Sans MS" panose="030F0702030302020204" charset="0"/>
                  </a:rPr>
                  <a:t>Alasan utama memakai system ini </a:t>
                </a:r>
                <a:endParaRPr lang="id-ID" altLang="en-US" sz="2000" b="1" dirty="0">
                  <a:solidFill>
                    <a:srgbClr val="002060"/>
                  </a:solidFill>
                  <a:latin typeface="Comic Sans MS" panose="030F0702030302020204" charset="0"/>
                  <a:cs typeface="Comic Sans MS" panose="030F0702030302020204" charset="0"/>
                </a:endParaRPr>
              </a:p>
            </p:txBody>
          </p:sp>
          <p:sp>
            <p:nvSpPr>
              <p:cNvPr id="55" name="TextBox 54"/>
              <p:cNvSpPr txBox="1"/>
              <p:nvPr>
                <p:custDataLst>
                  <p:tags r:id="rId9"/>
                </p:custDataLst>
              </p:nvPr>
            </p:nvSpPr>
            <p:spPr>
              <a:xfrm>
                <a:off x="6530179" y="1409082"/>
                <a:ext cx="4507692" cy="506730"/>
              </a:xfrm>
              <a:prstGeom prst="rect">
                <a:avLst/>
              </a:prstGeom>
              <a:noFill/>
            </p:spPr>
            <p:txBody>
              <a:bodyPr wrap="square" lIns="108000" rIns="108000" rtlCol="0">
                <a:spAutoFit/>
              </a:bodyPr>
              <a:lstStyle/>
              <a:p>
                <a:r>
                  <a:rPr lang="id-ID" altLang="ko-KR" sz="2700" b="1" dirty="0">
                    <a:solidFill>
                      <a:schemeClr val="tx1">
                        <a:lumMod val="85000"/>
                        <a:lumOff val="15000"/>
                      </a:schemeClr>
                    </a:solidFill>
                    <a:latin typeface="Arial Black" panose="020B0A04020102020204" charset="0"/>
                    <a:cs typeface="Arial Black" panose="020B0A04020102020204" charset="0"/>
                  </a:rPr>
                  <a:t>Mengapa Aster ?</a:t>
                </a:r>
                <a:endParaRPr lang="id-ID" altLang="ko-KR" sz="2700" b="1" dirty="0">
                  <a:solidFill>
                    <a:schemeClr val="tx1">
                      <a:lumMod val="85000"/>
                      <a:lumOff val="15000"/>
                    </a:schemeClr>
                  </a:solidFill>
                  <a:latin typeface="Arial Black" panose="020B0A04020102020204" charset="0"/>
                  <a:cs typeface="Arial Black" panose="020B0A04020102020204" charset="0"/>
                </a:endParaRPr>
              </a:p>
            </p:txBody>
          </p:sp>
        </p:grpSp>
        <p:sp>
          <p:nvSpPr>
            <p:cNvPr id="53" name="TextBox 52"/>
            <p:cNvSpPr txBox="1"/>
            <p:nvPr>
              <p:custDataLst>
                <p:tags r:id="rId10"/>
              </p:custDataLst>
            </p:nvPr>
          </p:nvSpPr>
          <p:spPr>
            <a:xfrm>
              <a:off x="5610479" y="1770064"/>
              <a:ext cx="1077420" cy="830997"/>
            </a:xfrm>
            <a:prstGeom prst="rect">
              <a:avLst/>
            </a:prstGeom>
            <a:noFill/>
          </p:spPr>
          <p:txBody>
            <a:bodyPr wrap="square" lIns="108000" rIns="108000" rtlCol="0">
              <a:spAutoFit/>
            </a:bodyPr>
            <a:lstStyle/>
            <a:p>
              <a:pPr algn="r"/>
              <a:r>
                <a:rPr lang="en-US" altLang="ko-KR" sz="4800" b="1" dirty="0">
                  <a:solidFill>
                    <a:schemeClr val="tx1">
                      <a:lumMod val="85000"/>
                      <a:lumOff val="15000"/>
                    </a:schemeClr>
                  </a:solidFill>
                  <a:cs typeface="Arial" panose="020B0604020202020204" pitchFamily="34" charset="0"/>
                </a:rPr>
                <a:t>02</a:t>
              </a:r>
              <a:endParaRPr lang="ko-KR" altLang="en-US" sz="4800" b="1" dirty="0">
                <a:solidFill>
                  <a:schemeClr val="tx1">
                    <a:lumMod val="85000"/>
                    <a:lumOff val="15000"/>
                  </a:schemeClr>
                </a:solidFill>
                <a:cs typeface="Arial" panose="020B0604020202020204" pitchFamily="34" charset="0"/>
              </a:endParaRPr>
            </a:p>
          </p:txBody>
        </p:sp>
      </p:grpSp>
      <p:grpSp>
        <p:nvGrpSpPr>
          <p:cNvPr id="61" name="Group 60"/>
          <p:cNvGrpSpPr/>
          <p:nvPr>
            <p:custDataLst>
              <p:tags r:id="rId11"/>
            </p:custDataLst>
          </p:nvPr>
        </p:nvGrpSpPr>
        <p:grpSpPr>
          <a:xfrm>
            <a:off x="6298616" y="3980086"/>
            <a:ext cx="5767541" cy="835028"/>
            <a:chOff x="5610479" y="1764981"/>
            <a:chExt cx="5767541" cy="835028"/>
          </a:xfrm>
        </p:grpSpPr>
        <p:grpSp>
          <p:nvGrpSpPr>
            <p:cNvPr id="62" name="Group 61"/>
            <p:cNvGrpSpPr/>
            <p:nvPr/>
          </p:nvGrpSpPr>
          <p:grpSpPr>
            <a:xfrm>
              <a:off x="6743155" y="1764981"/>
              <a:ext cx="4634865" cy="778510"/>
              <a:chOff x="6530179" y="1370982"/>
              <a:chExt cx="4634865" cy="778510"/>
            </a:xfrm>
          </p:grpSpPr>
          <p:sp>
            <p:nvSpPr>
              <p:cNvPr id="64" name="TextBox 63"/>
              <p:cNvSpPr txBox="1"/>
              <p:nvPr>
                <p:custDataLst>
                  <p:tags r:id="rId12"/>
                </p:custDataLst>
              </p:nvPr>
            </p:nvSpPr>
            <p:spPr>
              <a:xfrm>
                <a:off x="6557484" y="1750712"/>
                <a:ext cx="4607560" cy="398780"/>
              </a:xfrm>
              <a:prstGeom prst="rect">
                <a:avLst/>
              </a:prstGeom>
              <a:noFill/>
            </p:spPr>
            <p:txBody>
              <a:bodyPr wrap="square" rtlCol="0">
                <a:spAutoFit/>
              </a:bodyPr>
              <a:lstStyle/>
              <a:p>
                <a:r>
                  <a:rPr lang="en-US" altLang="ko-KR" sz="2000" b="1" dirty="0">
                    <a:solidFill>
                      <a:srgbClr val="002060"/>
                    </a:solidFill>
                    <a:latin typeface="Comic Sans MS" panose="030F0702030302020204" charset="0"/>
                    <a:cs typeface="Comic Sans MS" panose="030F0702030302020204" charset="0"/>
                  </a:rPr>
                  <a:t>Cara menerapkan Multiseat Aster.</a:t>
                </a:r>
                <a:endParaRPr lang="en-US" altLang="ko-KR" sz="2000" b="1" dirty="0">
                  <a:solidFill>
                    <a:srgbClr val="002060"/>
                  </a:solidFill>
                  <a:latin typeface="Comic Sans MS" panose="030F0702030302020204" charset="0"/>
                  <a:cs typeface="Comic Sans MS" panose="030F0702030302020204" charset="0"/>
                </a:endParaRPr>
              </a:p>
            </p:txBody>
          </p:sp>
          <p:sp>
            <p:nvSpPr>
              <p:cNvPr id="65" name="TextBox 64"/>
              <p:cNvSpPr txBox="1"/>
              <p:nvPr>
                <p:custDataLst>
                  <p:tags r:id="rId13"/>
                </p:custDataLst>
              </p:nvPr>
            </p:nvSpPr>
            <p:spPr>
              <a:xfrm>
                <a:off x="6530179" y="1370982"/>
                <a:ext cx="4507692" cy="506730"/>
              </a:xfrm>
              <a:prstGeom prst="rect">
                <a:avLst/>
              </a:prstGeom>
              <a:noFill/>
            </p:spPr>
            <p:txBody>
              <a:bodyPr wrap="square" lIns="108000" rIns="108000" rtlCol="0">
                <a:spAutoFit/>
              </a:bodyPr>
              <a:lstStyle/>
              <a:p>
                <a:r>
                  <a:rPr lang="en-US" altLang="ko-KR" sz="2700" b="1" dirty="0">
                    <a:solidFill>
                      <a:schemeClr val="tx1">
                        <a:lumMod val="85000"/>
                        <a:lumOff val="15000"/>
                      </a:schemeClr>
                    </a:solidFill>
                    <a:latin typeface="Arial Black" panose="020B0A04020102020204" charset="0"/>
                    <a:cs typeface="Arial Black" panose="020B0A04020102020204" charset="0"/>
                  </a:rPr>
                  <a:t>Bagaimana Caranya ?</a:t>
                </a:r>
                <a:endParaRPr lang="ko-KR" altLang="en-US" sz="2700" b="1" dirty="0">
                  <a:solidFill>
                    <a:schemeClr val="tx1">
                      <a:lumMod val="85000"/>
                      <a:lumOff val="15000"/>
                    </a:schemeClr>
                  </a:solidFill>
                  <a:latin typeface="Arial Black" panose="020B0A04020102020204" charset="0"/>
                  <a:cs typeface="Arial Black" panose="020B0A04020102020204" charset="0"/>
                </a:endParaRPr>
              </a:p>
            </p:txBody>
          </p:sp>
        </p:grpSp>
        <p:sp>
          <p:nvSpPr>
            <p:cNvPr id="63" name="TextBox 62"/>
            <p:cNvSpPr txBox="1"/>
            <p:nvPr>
              <p:custDataLst>
                <p:tags r:id="rId14"/>
              </p:custDataLst>
            </p:nvPr>
          </p:nvSpPr>
          <p:spPr>
            <a:xfrm>
              <a:off x="5610479" y="1770064"/>
              <a:ext cx="1077420" cy="829945"/>
            </a:xfrm>
            <a:prstGeom prst="rect">
              <a:avLst/>
            </a:prstGeom>
            <a:noFill/>
          </p:spPr>
          <p:txBody>
            <a:bodyPr wrap="square" lIns="108000" rIns="108000" rtlCol="0">
              <a:spAutoFit/>
            </a:bodyPr>
            <a:lstStyle/>
            <a:p>
              <a:pPr algn="r"/>
              <a:r>
                <a:rPr lang="en-US" altLang="ko-KR" sz="4800" b="1" dirty="0">
                  <a:solidFill>
                    <a:schemeClr val="tx1">
                      <a:lumMod val="85000"/>
                      <a:lumOff val="15000"/>
                    </a:schemeClr>
                  </a:solidFill>
                  <a:cs typeface="Arial" panose="020B0604020202020204" pitchFamily="34" charset="0"/>
                </a:rPr>
                <a:t>04</a:t>
              </a:r>
              <a:endParaRPr lang="ko-KR" altLang="en-US" sz="4800" b="1" dirty="0">
                <a:solidFill>
                  <a:schemeClr val="tx1">
                    <a:lumMod val="85000"/>
                    <a:lumOff val="15000"/>
                  </a:schemeClr>
                </a:solidFill>
                <a:cs typeface="Arial" panose="020B0604020202020204" pitchFamily="34" charset="0"/>
              </a:endParaRPr>
            </a:p>
          </p:txBody>
        </p:sp>
      </p:grpSp>
      <p:pic>
        <p:nvPicPr>
          <p:cNvPr id="5124" name="Picture 4" descr="C:\Users\Public\multiterminal_esquema2-1-1-1024x498.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2104" y="1633898"/>
            <a:ext cx="5403896" cy="3722484"/>
          </a:xfrm>
          <a:prstGeom prst="rect">
            <a:avLst/>
          </a:prstGeom>
          <a:noFill/>
          <a:effectLst>
            <a:glow rad="1117600">
              <a:schemeClr val="bg1">
                <a:alpha val="40000"/>
              </a:schemeClr>
            </a:glow>
          </a:effectLst>
          <a:extLst>
            <a:ext uri="{909E8E84-426E-40DD-AFC4-6F175D3DCCD1}">
              <a14:hiddenFill xmlns:a14="http://schemas.microsoft.com/office/drawing/2010/main">
                <a:solidFill>
                  <a:srgbClr val="FFFFFF"/>
                </a:solidFill>
              </a14:hiddenFill>
            </a:ext>
          </a:extLst>
        </p:spPr>
      </p:pic>
      <p:grpSp>
        <p:nvGrpSpPr>
          <p:cNvPr id="2" name="Group 1"/>
          <p:cNvGrpSpPr/>
          <p:nvPr>
            <p:custDataLst>
              <p:tags r:id="rId16"/>
            </p:custDataLst>
          </p:nvPr>
        </p:nvGrpSpPr>
        <p:grpSpPr>
          <a:xfrm>
            <a:off x="6300521" y="2847881"/>
            <a:ext cx="5667664" cy="836080"/>
            <a:chOff x="5610479" y="1764981"/>
            <a:chExt cx="5667664" cy="836080"/>
          </a:xfrm>
        </p:grpSpPr>
        <p:grpSp>
          <p:nvGrpSpPr>
            <p:cNvPr id="3" name="Group 2"/>
            <p:cNvGrpSpPr/>
            <p:nvPr/>
          </p:nvGrpSpPr>
          <p:grpSpPr>
            <a:xfrm>
              <a:off x="6743155" y="1764981"/>
              <a:ext cx="4534988" cy="778278"/>
              <a:chOff x="6530179" y="1370982"/>
              <a:chExt cx="4534988" cy="778278"/>
            </a:xfrm>
          </p:grpSpPr>
          <p:sp>
            <p:nvSpPr>
              <p:cNvPr id="4" name="TextBox 63"/>
              <p:cNvSpPr txBox="1"/>
              <p:nvPr>
                <p:custDataLst>
                  <p:tags r:id="rId17"/>
                </p:custDataLst>
              </p:nvPr>
            </p:nvSpPr>
            <p:spPr>
              <a:xfrm>
                <a:off x="6557475" y="1750480"/>
                <a:ext cx="4507692" cy="398780"/>
              </a:xfrm>
              <a:prstGeom prst="rect">
                <a:avLst/>
              </a:prstGeom>
              <a:noFill/>
            </p:spPr>
            <p:txBody>
              <a:bodyPr wrap="square" rtlCol="0">
                <a:spAutoFit/>
              </a:bodyPr>
              <a:p>
                <a:r>
                  <a:rPr lang="id-ID" altLang="en-US" sz="2000" b="1" dirty="0">
                    <a:solidFill>
                      <a:srgbClr val="002060"/>
                    </a:solidFill>
                    <a:latin typeface="Comic Sans MS" panose="030F0702030302020204" charset="0"/>
                    <a:cs typeface="Comic Sans MS" panose="030F0702030302020204" charset="0"/>
                  </a:rPr>
                  <a:t>Pada berbagai segmen pasar</a:t>
                </a:r>
                <a:endParaRPr lang="id-ID" altLang="en-US" sz="2000" b="1" dirty="0">
                  <a:solidFill>
                    <a:srgbClr val="002060"/>
                  </a:solidFill>
                  <a:latin typeface="Comic Sans MS" panose="030F0702030302020204" charset="0"/>
                  <a:cs typeface="Comic Sans MS" panose="030F0702030302020204" charset="0"/>
                </a:endParaRPr>
              </a:p>
            </p:txBody>
          </p:sp>
          <p:sp>
            <p:nvSpPr>
              <p:cNvPr id="5" name="TextBox 64"/>
              <p:cNvSpPr txBox="1"/>
              <p:nvPr>
                <p:custDataLst>
                  <p:tags r:id="rId18"/>
                </p:custDataLst>
              </p:nvPr>
            </p:nvSpPr>
            <p:spPr>
              <a:xfrm>
                <a:off x="6530179" y="1370982"/>
                <a:ext cx="4507692" cy="506730"/>
              </a:xfrm>
              <a:prstGeom prst="rect">
                <a:avLst/>
              </a:prstGeom>
              <a:noFill/>
            </p:spPr>
            <p:txBody>
              <a:bodyPr wrap="square" lIns="108000" rIns="108000" rtlCol="0">
                <a:spAutoFit/>
              </a:bodyPr>
              <a:p>
                <a:r>
                  <a:rPr lang="id-ID" altLang="en-US" sz="2700" b="1" dirty="0">
                    <a:solidFill>
                      <a:schemeClr val="tx1">
                        <a:lumMod val="85000"/>
                        <a:lumOff val="15000"/>
                      </a:schemeClr>
                    </a:solidFill>
                    <a:latin typeface="Arial Black" panose="020B0A04020102020204" charset="0"/>
                    <a:cs typeface="Arial Black" panose="020B0A04020102020204" charset="0"/>
                  </a:rPr>
                  <a:t>Contoh Penerapan</a:t>
                </a:r>
                <a:r>
                  <a:rPr lang="en-US" altLang="ko-KR" sz="2700" b="1" dirty="0">
                    <a:solidFill>
                      <a:schemeClr val="tx1">
                        <a:lumMod val="85000"/>
                        <a:lumOff val="15000"/>
                      </a:schemeClr>
                    </a:solidFill>
                    <a:latin typeface="Arial Black" panose="020B0A04020102020204" charset="0"/>
                    <a:cs typeface="Arial Black" panose="020B0A04020102020204" charset="0"/>
                  </a:rPr>
                  <a:t>?</a:t>
                </a:r>
                <a:endParaRPr lang="en-US" altLang="ko-KR" sz="2700" b="1" dirty="0">
                  <a:solidFill>
                    <a:schemeClr val="tx1">
                      <a:lumMod val="85000"/>
                      <a:lumOff val="15000"/>
                    </a:schemeClr>
                  </a:solidFill>
                  <a:latin typeface="Arial Black" panose="020B0A04020102020204" charset="0"/>
                  <a:cs typeface="Arial Black" panose="020B0A04020102020204" charset="0"/>
                </a:endParaRPr>
              </a:p>
            </p:txBody>
          </p:sp>
        </p:grpSp>
        <p:sp>
          <p:nvSpPr>
            <p:cNvPr id="6" name="TextBox 62"/>
            <p:cNvSpPr txBox="1"/>
            <p:nvPr>
              <p:custDataLst>
                <p:tags r:id="rId19"/>
              </p:custDataLst>
            </p:nvPr>
          </p:nvSpPr>
          <p:spPr>
            <a:xfrm>
              <a:off x="5610479" y="1770064"/>
              <a:ext cx="1077420" cy="830997"/>
            </a:xfrm>
            <a:prstGeom prst="rect">
              <a:avLst/>
            </a:prstGeom>
            <a:noFill/>
          </p:spPr>
          <p:txBody>
            <a:bodyPr wrap="square" lIns="108000" rIns="108000" rtlCol="0">
              <a:spAutoFit/>
            </a:bodyPr>
            <a:p>
              <a:pPr algn="r"/>
              <a:r>
                <a:rPr lang="en-US" altLang="ko-KR" sz="4800" b="1" dirty="0">
                  <a:solidFill>
                    <a:schemeClr val="tx1">
                      <a:lumMod val="85000"/>
                      <a:lumOff val="15000"/>
                    </a:schemeClr>
                  </a:solidFill>
                  <a:cs typeface="Arial" panose="020B0604020202020204" pitchFamily="34" charset="0"/>
                </a:rPr>
                <a:t>03</a:t>
              </a:r>
              <a:endParaRPr lang="ko-KR" altLang="en-US" sz="4800" b="1" dirty="0">
                <a:solidFill>
                  <a:schemeClr val="tx1">
                    <a:lumMod val="85000"/>
                    <a:lumOff val="15000"/>
                  </a:schemeClr>
                </a:solidFill>
                <a:cs typeface="Arial" panose="020B0604020202020204" pitchFamily="34" charset="0"/>
              </a:endParaRPr>
            </a:p>
          </p:txBody>
        </p:sp>
      </p:grpSp>
      <p:sp>
        <p:nvSpPr>
          <p:cNvPr id="7" name="Title 2"/>
          <p:cNvSpPr>
            <a:spLocks noGrp="1"/>
          </p:cNvSpPr>
          <p:nvPr/>
        </p:nvSpPr>
        <p:spPr>
          <a:xfrm>
            <a:off x="110490" y="67945"/>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8" name="Title 2"/>
          <p:cNvSpPr>
            <a:spLocks noGrp="1"/>
          </p:cNvSpPr>
          <p:nvPr/>
        </p:nvSpPr>
        <p:spPr>
          <a:xfrm>
            <a:off x="125730" y="662686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16" name="TextBox 48"/>
          <p:cNvSpPr txBox="1"/>
          <p:nvPr>
            <p:custDataLst>
              <p:tags r:id="rId20"/>
            </p:custDataLst>
          </p:nvPr>
        </p:nvSpPr>
        <p:spPr>
          <a:xfrm>
            <a:off x="7461137" y="5623107"/>
            <a:ext cx="4763135" cy="398780"/>
          </a:xfrm>
          <a:prstGeom prst="rect">
            <a:avLst/>
          </a:prstGeom>
          <a:noFill/>
        </p:spPr>
        <p:txBody>
          <a:bodyPr wrap="square" rtlCol="0">
            <a:spAutoFit/>
          </a:bodyPr>
          <a:p>
            <a:r>
              <a:rPr lang="en-US" altLang="ko-KR" sz="2000" b="1" dirty="0">
                <a:solidFill>
                  <a:srgbClr val="002060"/>
                </a:solidFill>
                <a:latin typeface="Comic Sans MS" panose="030F0702030302020204" charset="0"/>
                <a:cs typeface="Comic Sans MS" panose="030F0702030302020204" charset="0"/>
              </a:rPr>
              <a:t>Manfaat penerapan Multiseat Aster.</a:t>
            </a:r>
            <a:endParaRPr lang="en-US" altLang="ko-KR" sz="2000" b="1" dirty="0">
              <a:solidFill>
                <a:srgbClr val="002060"/>
              </a:solidFill>
              <a:latin typeface="Comic Sans MS" panose="030F0702030302020204" charset="0"/>
              <a:cs typeface="Comic Sans MS" panose="030F0702030302020204" charset="0"/>
            </a:endParaRPr>
          </a:p>
        </p:txBody>
      </p:sp>
      <p:sp>
        <p:nvSpPr>
          <p:cNvPr id="17" name="TextBox 49"/>
          <p:cNvSpPr txBox="1"/>
          <p:nvPr>
            <p:custDataLst>
              <p:tags r:id="rId21"/>
            </p:custDataLst>
          </p:nvPr>
        </p:nvSpPr>
        <p:spPr>
          <a:xfrm>
            <a:off x="7433832" y="5179877"/>
            <a:ext cx="4507692" cy="506730"/>
          </a:xfrm>
          <a:prstGeom prst="rect">
            <a:avLst/>
          </a:prstGeom>
          <a:noFill/>
        </p:spPr>
        <p:txBody>
          <a:bodyPr wrap="square" lIns="108000" rIns="108000" rtlCol="0">
            <a:spAutoFit/>
          </a:bodyPr>
          <a:p>
            <a:r>
              <a:rPr lang="en-US" altLang="ko-KR" sz="2700" b="1" dirty="0">
                <a:solidFill>
                  <a:schemeClr val="tx1">
                    <a:lumMod val="85000"/>
                    <a:lumOff val="15000"/>
                  </a:schemeClr>
                </a:solidFill>
                <a:latin typeface="Arial Black" panose="020B0A04020102020204" charset="0"/>
                <a:cs typeface="Arial Black" panose="020B0A04020102020204" charset="0"/>
              </a:rPr>
              <a:t>Manfaat ?</a:t>
            </a:r>
            <a:endParaRPr lang="ko-KR" altLang="en-US" sz="2700" b="1" dirty="0">
              <a:solidFill>
                <a:schemeClr val="tx1">
                  <a:lumMod val="85000"/>
                  <a:lumOff val="15000"/>
                </a:schemeClr>
              </a:solidFill>
              <a:cs typeface="Arial" panose="020B0604020202020204" pitchFamily="34" charset="0"/>
            </a:endParaRPr>
          </a:p>
        </p:txBody>
      </p:sp>
      <p:sp>
        <p:nvSpPr>
          <p:cNvPr id="18" name="TextBox 47"/>
          <p:cNvSpPr txBox="1"/>
          <p:nvPr>
            <p:custDataLst>
              <p:tags r:id="rId22"/>
            </p:custDataLst>
          </p:nvPr>
        </p:nvSpPr>
        <p:spPr>
          <a:xfrm>
            <a:off x="6301156" y="5184960"/>
            <a:ext cx="1077420" cy="829945"/>
          </a:xfrm>
          <a:prstGeom prst="rect">
            <a:avLst/>
          </a:prstGeom>
          <a:noFill/>
        </p:spPr>
        <p:txBody>
          <a:bodyPr wrap="square" lIns="108000" rIns="108000" rtlCol="0">
            <a:spAutoFit/>
          </a:bodyPr>
          <a:p>
            <a:pPr algn="r"/>
            <a:r>
              <a:rPr lang="en-US" altLang="ko-KR" sz="4800" b="1" dirty="0">
                <a:solidFill>
                  <a:schemeClr val="tx1">
                    <a:lumMod val="85000"/>
                    <a:lumOff val="15000"/>
                  </a:schemeClr>
                </a:solidFill>
                <a:cs typeface="Arial" panose="020B0604020202020204" pitchFamily="34" charset="0"/>
              </a:rPr>
              <a:t>05</a:t>
            </a:r>
            <a:endParaRPr lang="ko-KR" altLang="en-US" sz="4800" b="1" dirty="0">
              <a:solidFill>
                <a:schemeClr val="tx1">
                  <a:lumMod val="85000"/>
                  <a:lumOff val="15000"/>
                </a:schemeClr>
              </a:solidFill>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Ruangan lebih nyaman dan luas.</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320675" y="773430"/>
            <a:ext cx="11355705"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Dengan berkurangnya perangkat PC yang diperlukan untuk masing-masing user komputer anda. Otomatis ruangan menjadi lebih leluasa karena hanya membutuhkan satu perangkat PC. Selain itu dengan adanya lebih sedikit PC panas ataupun kebisingan yang ditimbulkan dari perangkat-perangkat tersebut hampir tidak ada.</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0" name="Picture 99"/>
          <p:cNvPicPr/>
          <p:nvPr/>
        </p:nvPicPr>
        <p:blipFill>
          <a:blip r:embed="rId1"/>
          <a:stretch>
            <a:fillRect/>
          </a:stretch>
        </p:blipFill>
        <p:spPr>
          <a:xfrm>
            <a:off x="464820" y="2672715"/>
            <a:ext cx="5574030" cy="3781425"/>
          </a:xfrm>
          <a:prstGeom prst="rect">
            <a:avLst/>
          </a:prstGeom>
          <a:noFill/>
          <a:ln w="9525">
            <a:noFill/>
          </a:ln>
        </p:spPr>
      </p:pic>
      <p:pic>
        <p:nvPicPr>
          <p:cNvPr id="10" name="Picture 9" descr="WhatsApp Image 2022-09-11 at 13.11.47"/>
          <p:cNvPicPr>
            <a:picLocks noChangeAspect="1"/>
          </p:cNvPicPr>
          <p:nvPr/>
        </p:nvPicPr>
        <p:blipFill>
          <a:blip r:embed="rId2"/>
          <a:stretch>
            <a:fillRect/>
          </a:stretch>
        </p:blipFill>
        <p:spPr>
          <a:xfrm>
            <a:off x="6409690" y="2697480"/>
            <a:ext cx="5392420" cy="3707765"/>
          </a:xfrm>
          <a:prstGeom prst="rect">
            <a:avLst/>
          </a:prstGeom>
        </p:spPr>
      </p:pic>
      <p:sp>
        <p:nvSpPr>
          <p:cNvPr id="15" name="Content Placeholder 14"/>
          <p:cNvSpPr/>
          <p:nvPr>
            <p:ph idx="1"/>
          </p:nvPr>
        </p:nvSpPr>
        <p:spPr>
          <a:xfrm>
            <a:off x="1931035" y="7711440"/>
            <a:ext cx="1602740" cy="399415"/>
          </a:xfrm>
        </p:spPr>
        <p:txBody>
          <a:bodyPr/>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Solusi Ramah Lingkungan</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170180" y="604520"/>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20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17" name="Title 2"/>
          <p:cNvSpPr>
            <a:spLocks noGrp="1"/>
          </p:cNvSpPr>
          <p:nvPr/>
        </p:nvSpPr>
        <p:spPr>
          <a:xfrm>
            <a:off x="182245" y="4986020"/>
            <a:ext cx="11885295"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000">
                <a:solidFill>
                  <a:schemeClr val="bg1"/>
                </a:solidFill>
              </a:rPr>
              <a:t>Pemanasan Global saat ini adalah problema utama yang dihadapi oleh semua umat manusia didunia ini.</a:t>
            </a:r>
            <a:endParaRPr lang="en-US" sz="2000">
              <a:solidFill>
                <a:schemeClr val="bg1"/>
              </a:solidFill>
            </a:endParaRPr>
          </a:p>
          <a:p>
            <a:r>
              <a:rPr lang="en-US" sz="2000">
                <a:solidFill>
                  <a:schemeClr val="bg1"/>
                </a:solidFill>
              </a:rPr>
              <a:t>Beberapa negara sudah sudah mengalami efek mengerikan dari perubahan iklim ini.</a:t>
            </a:r>
            <a:endParaRPr lang="en-US" sz="2000">
              <a:solidFill>
                <a:schemeClr val="bg1"/>
              </a:solidFill>
            </a:endParaRPr>
          </a:p>
          <a:p>
            <a:r>
              <a:rPr lang="en-US" sz="2000">
                <a:solidFill>
                  <a:schemeClr val="bg1"/>
                </a:solidFill>
              </a:rPr>
              <a:t>Namun bukan berarti kita berhenti berusaha, sebisa mungkin kita mengurangi jejak karbon yang kita gunakan sehari-hari. Salah satu langkah praktis yang dapat dilakukan adalah dengan menerapkan Solusi Multiseat Aster pada Organisasi / Tempat usaha / Tempat kerja anda sekarang juga.</a:t>
            </a:r>
            <a:endParaRPr lang="en-US" sz="2000">
              <a:solidFill>
                <a:schemeClr val="bg1"/>
              </a:solidFill>
            </a:endParaRPr>
          </a:p>
        </p:txBody>
      </p:sp>
      <p:sp>
        <p:nvSpPr>
          <p:cNvPr id="2" name="Content Placeholder 1"/>
          <p:cNvSpPr/>
          <p:nvPr>
            <p:ph idx="1"/>
          </p:nvPr>
        </p:nvSpPr>
        <p:spPr>
          <a:xfrm>
            <a:off x="2452370" y="2660650"/>
            <a:ext cx="7213600" cy="1278890"/>
          </a:xfrm>
        </p:spPr>
        <p:txBody>
          <a:bodyPr/>
          <a:p>
            <a:endParaRPr lang="en-US"/>
          </a:p>
        </p:txBody>
      </p:sp>
      <p:pic>
        <p:nvPicPr>
          <p:cNvPr id="107" name="Picture 106"/>
          <p:cNvPicPr/>
          <p:nvPr/>
        </p:nvPicPr>
        <p:blipFill>
          <a:blip r:embed="rId1"/>
          <a:stretch>
            <a:fillRect/>
          </a:stretch>
        </p:blipFill>
        <p:spPr>
          <a:xfrm>
            <a:off x="6096000" y="3429000"/>
            <a:ext cx="0" cy="0"/>
          </a:xfrm>
          <a:prstGeom prst="rect">
            <a:avLst/>
          </a:prstGeom>
          <a:noFill/>
          <a:ln w="9525">
            <a:noFill/>
          </a:ln>
        </p:spPr>
      </p:pic>
      <p:pic>
        <p:nvPicPr>
          <p:cNvPr id="108" name="Picture 107"/>
          <p:cNvPicPr/>
          <p:nvPr/>
        </p:nvPicPr>
        <p:blipFill>
          <a:blip r:embed="rId1"/>
          <a:stretch>
            <a:fillRect/>
          </a:stretch>
        </p:blipFill>
        <p:spPr>
          <a:xfrm>
            <a:off x="2708910" y="852805"/>
            <a:ext cx="6578600" cy="372618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Sampah elektronik</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170180" y="604520"/>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20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17" name="Title 2"/>
          <p:cNvSpPr>
            <a:spLocks noGrp="1"/>
          </p:cNvSpPr>
          <p:nvPr/>
        </p:nvSpPr>
        <p:spPr>
          <a:xfrm>
            <a:off x="6923405" y="805180"/>
            <a:ext cx="5131435" cy="558355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2000">
                <a:solidFill>
                  <a:schemeClr val="bg1"/>
                </a:solidFill>
              </a:rPr>
              <a:t>Tahukah anda pada tahun 2018 diperkirakan ada 50 juta metrik ton sampah elektronik yang tidak terdaur ulang dan bisa berakhir ditempat pembuangan akhir atau mencemari lingkungan sekitar dengan kandungan logam berat yang berbahaya.</a:t>
            </a:r>
            <a:endParaRPr lang="en-US" sz="2000">
              <a:solidFill>
                <a:schemeClr val="bg1"/>
              </a:solidFill>
            </a:endParaRPr>
          </a:p>
          <a:p>
            <a:pPr algn="l"/>
            <a:endParaRPr lang="en-US" sz="2000">
              <a:solidFill>
                <a:schemeClr val="bg1"/>
              </a:solidFill>
            </a:endParaRPr>
          </a:p>
          <a:p>
            <a:pPr algn="l"/>
            <a:r>
              <a:rPr lang="en-US" sz="2000">
                <a:solidFill>
                  <a:schemeClr val="bg1"/>
                </a:solidFill>
              </a:rPr>
              <a:t>dan diperkirakan pada tahun 2050 angka ini akan ada meningkat ke 120 juta metrik ton sampah elektronik tiap tahunnya.</a:t>
            </a:r>
            <a:endParaRPr lang="en-US" sz="2000">
              <a:solidFill>
                <a:schemeClr val="bg1"/>
              </a:solidFill>
            </a:endParaRPr>
          </a:p>
          <a:p>
            <a:pPr algn="l"/>
            <a:endParaRPr lang="en-US" sz="2000">
              <a:solidFill>
                <a:schemeClr val="bg1"/>
              </a:solidFill>
            </a:endParaRPr>
          </a:p>
          <a:p>
            <a:pPr algn="l"/>
            <a:r>
              <a:rPr lang="en-US" sz="2000">
                <a:solidFill>
                  <a:schemeClr val="bg1"/>
                </a:solidFill>
              </a:rPr>
              <a:t>Apa yang ada dapat lakukan untuk membantu mengatasi masalah ini ?</a:t>
            </a:r>
            <a:endParaRPr lang="en-US" sz="2000">
              <a:solidFill>
                <a:schemeClr val="bg1"/>
              </a:solidFill>
            </a:endParaRPr>
          </a:p>
          <a:p>
            <a:pPr algn="l"/>
            <a:endParaRPr lang="en-US" sz="2000">
              <a:solidFill>
                <a:schemeClr val="bg1"/>
              </a:solidFill>
            </a:endParaRPr>
          </a:p>
          <a:p>
            <a:pPr algn="l"/>
            <a:r>
              <a:rPr lang="en-US" sz="2000">
                <a:solidFill>
                  <a:schemeClr val="bg1"/>
                </a:solidFill>
              </a:rPr>
              <a:t>Pastinya dengan memakai ulang (Reuse), Mendaur ulang, Mengurangi pemakaian dan memperbaiki alat elektronik anda.</a:t>
            </a:r>
            <a:endParaRPr lang="en-US" sz="2000">
              <a:solidFill>
                <a:schemeClr val="bg1"/>
              </a:solidFill>
            </a:endParaRPr>
          </a:p>
          <a:p>
            <a:pPr algn="l"/>
            <a:endParaRPr lang="en-US" sz="2000">
              <a:solidFill>
                <a:schemeClr val="bg1"/>
              </a:solidFill>
            </a:endParaRPr>
          </a:p>
          <a:p>
            <a:pPr algn="l"/>
            <a:r>
              <a:rPr lang="en-US" sz="2000">
                <a:solidFill>
                  <a:schemeClr val="bg1"/>
                </a:solidFill>
              </a:rPr>
              <a:t>Dengan menerapkan Aster anda sudah membantu mengurangi sampah elektronik.</a:t>
            </a:r>
            <a:endParaRPr lang="en-US" sz="2000">
              <a:solidFill>
                <a:schemeClr val="bg1"/>
              </a:solidFill>
            </a:endParaRPr>
          </a:p>
        </p:txBody>
      </p:sp>
      <p:pic>
        <p:nvPicPr>
          <p:cNvPr id="107" name="Picture 106"/>
          <p:cNvPicPr/>
          <p:nvPr/>
        </p:nvPicPr>
        <p:blipFill>
          <a:blip r:embed="rId1"/>
          <a:stretch>
            <a:fillRect/>
          </a:stretch>
        </p:blipFill>
        <p:spPr>
          <a:xfrm>
            <a:off x="6096000" y="3429000"/>
            <a:ext cx="0" cy="0"/>
          </a:xfrm>
          <a:prstGeom prst="rect">
            <a:avLst/>
          </a:prstGeom>
          <a:noFill/>
          <a:ln w="9525">
            <a:noFill/>
          </a:ln>
        </p:spPr>
      </p:pic>
      <p:pic>
        <p:nvPicPr>
          <p:cNvPr id="109" name="Picture 108"/>
          <p:cNvPicPr/>
          <p:nvPr/>
        </p:nvPicPr>
        <p:blipFill>
          <a:blip r:embed="rId2"/>
          <a:stretch>
            <a:fillRect/>
          </a:stretch>
        </p:blipFill>
        <p:spPr>
          <a:xfrm>
            <a:off x="6096000" y="3429000"/>
            <a:ext cx="0" cy="0"/>
          </a:xfrm>
          <a:prstGeom prst="rect">
            <a:avLst/>
          </a:prstGeom>
          <a:noFill/>
          <a:ln w="9525">
            <a:noFill/>
          </a:ln>
        </p:spPr>
      </p:pic>
      <p:pic>
        <p:nvPicPr>
          <p:cNvPr id="10" name="Content Placeholder 9" descr="42e6ee63240b0f44e2e2e962066f1630"/>
          <p:cNvPicPr>
            <a:picLocks noChangeAspect="1"/>
          </p:cNvPicPr>
          <p:nvPr>
            <p:ph idx="1"/>
          </p:nvPr>
        </p:nvPicPr>
        <p:blipFill>
          <a:blip r:embed="rId3"/>
          <a:srcRect b="60373"/>
          <a:stretch>
            <a:fillRect/>
          </a:stretch>
        </p:blipFill>
        <p:spPr>
          <a:xfrm>
            <a:off x="170180" y="836930"/>
            <a:ext cx="6641465" cy="3720465"/>
          </a:xfrm>
          <a:prstGeom prst="rect">
            <a:avLst/>
          </a:prstGeom>
        </p:spPr>
      </p:pic>
      <p:pic>
        <p:nvPicPr>
          <p:cNvPr id="11" name="Content Placeholder 9" descr="42e6ee63240b0f44e2e2e962066f1630"/>
          <p:cNvPicPr>
            <a:picLocks noChangeAspect="1"/>
          </p:cNvPicPr>
          <p:nvPr/>
        </p:nvPicPr>
        <p:blipFill>
          <a:blip r:embed="rId3"/>
          <a:srcRect t="38732" b="33128"/>
          <a:stretch>
            <a:fillRect/>
          </a:stretch>
        </p:blipFill>
        <p:spPr>
          <a:xfrm>
            <a:off x="168275" y="4494530"/>
            <a:ext cx="6643370" cy="203327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Lab Komputer Sekolah</a:t>
            </a:r>
            <a:endParaRPr lang="id-ID" altLang="en-US" sz="3500" b="1">
              <a:solidFill>
                <a:schemeClr val="bg1"/>
              </a:solidFill>
            </a:endParaRPr>
          </a:p>
        </p:txBody>
      </p:sp>
      <p:sp>
        <p:nvSpPr>
          <p:cNvPr id="11" name="Title 2"/>
          <p:cNvSpPr>
            <a:spLocks noGrp="1"/>
          </p:cNvSpPr>
          <p:nvPr/>
        </p:nvSpPr>
        <p:spPr>
          <a:xfrm>
            <a:off x="215900" y="5246370"/>
            <a:ext cx="11709400" cy="1194435"/>
          </a:xfrm>
          <a:prstGeom prst="rect">
            <a:avLst/>
          </a:prstGeom>
          <a:noFill/>
          <a:ln w="317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2000">
                <a:solidFill>
                  <a:schemeClr val="bg1"/>
                </a:solidFill>
              </a:rPr>
              <a:t>Solusi ini cocok diterapkan disektor-sektor yang memakai perangkat komputer yang banyak, seperti Sekolahan (Dunia Pendidikan), Perkantoran (Corporate / UMKM), Rumah Sakit, Industri, Pariwisata dll.</a:t>
            </a:r>
            <a:endParaRPr lang="en-US" sz="2000">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pic>
        <p:nvPicPr>
          <p:cNvPr id="16" name="contoh">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997710" y="871220"/>
            <a:ext cx="7620000" cy="428625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16"/>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Penerapan di Sekolah / Pendidikan</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223520" y="5480685"/>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Disebuah lab komputer sekolah, penerapan solusi Multiseat Aster sangat bermanfaat dimana kebutuhkan jumlah perangkat komputer itu cukup besar.</a:t>
            </a:r>
            <a:endParaRPr lang="en-US" sz="2300">
              <a:solidFill>
                <a:schemeClr val="bg1"/>
              </a:solidFill>
            </a:endParaRPr>
          </a:p>
        </p:txBody>
      </p:sp>
      <p:pic>
        <p:nvPicPr>
          <p:cNvPr id="2" name="Picture 1" descr="1479d84a-c539-4f5c-8ca5-b5a0be6d4742"/>
          <p:cNvPicPr>
            <a:picLocks noChangeAspect="1"/>
          </p:cNvPicPr>
          <p:nvPr/>
        </p:nvPicPr>
        <p:blipFill>
          <a:blip r:embed="rId1"/>
          <a:stretch>
            <a:fillRect/>
          </a:stretch>
        </p:blipFill>
        <p:spPr>
          <a:xfrm>
            <a:off x="178435" y="905510"/>
            <a:ext cx="6096000" cy="4189095"/>
          </a:xfrm>
          <a:prstGeom prst="rect">
            <a:avLst/>
          </a:prstGeom>
        </p:spPr>
      </p:pic>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9" name="Picture 8" descr="ea23f8ec-28e0-4d25-b13e-fc6f018203f7"/>
          <p:cNvPicPr>
            <a:picLocks noChangeAspect="1"/>
          </p:cNvPicPr>
          <p:nvPr/>
        </p:nvPicPr>
        <p:blipFill>
          <a:blip r:embed="rId2"/>
          <a:stretch>
            <a:fillRect/>
          </a:stretch>
        </p:blipFill>
        <p:spPr>
          <a:xfrm>
            <a:off x="6411595" y="886460"/>
            <a:ext cx="5636260" cy="422719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Lab Komputer Sekolah</a:t>
            </a:r>
            <a:endParaRPr lang="id-ID" altLang="en-US" sz="35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pic>
        <p:nvPicPr>
          <p:cNvPr id="6" name="IMG_0063">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564005" y="1109345"/>
            <a:ext cx="8412480" cy="463867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Penerapan Lab Bahasa</a:t>
            </a:r>
            <a:endParaRPr lang="id-ID" altLang="en-US" sz="3500" b="1">
              <a:solidFill>
                <a:schemeClr val="bg1"/>
              </a:solidFill>
            </a:endParaRPr>
          </a:p>
        </p:txBody>
      </p:sp>
      <p:sp>
        <p:nvSpPr>
          <p:cNvPr id="11" name="Title 2"/>
          <p:cNvSpPr>
            <a:spLocks noGrp="1"/>
          </p:cNvSpPr>
          <p:nvPr/>
        </p:nvSpPr>
        <p:spPr>
          <a:xfrm>
            <a:off x="215900" y="5419090"/>
            <a:ext cx="11709400" cy="1021715"/>
          </a:xfrm>
          <a:prstGeom prst="rect">
            <a:avLst/>
          </a:prstGeom>
          <a:noFill/>
          <a:ln w="317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2000">
                <a:solidFill>
                  <a:schemeClr val="bg1"/>
                </a:solidFill>
              </a:rPr>
              <a:t>Solusi ini cocok diterapkan disektor-sektor yang memakai perangkat komputer yang banyak, seperti Sekolahan (Dunia Pendidikan), Perkantoran (Corporate / UMKM), Rumah Sakit, Industri, Pariwisata dll.</a:t>
            </a:r>
            <a:endParaRPr lang="en-US" sz="2000">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pic>
        <p:nvPicPr>
          <p:cNvPr id="8" name="document_6210709407949393895">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454150" y="925195"/>
            <a:ext cx="9443085" cy="4229735"/>
          </a:xfrm>
          <a:prstGeom prst="rect">
            <a:avLst/>
          </a:prstGeom>
        </p:spPr>
      </p:pic>
    </p:spTree>
  </p:cSld>
  <p:clrMapOvr>
    <a:masterClrMapping/>
  </p:clrMapOvr>
  <p:timing>
    <p:tnLst>
      <p:par>
        <p:cTn id="1" dur="indefinite" restart="never" nodeType="tmRoot">
          <p:childTnLst>
            <p:video fullScrn="0">
              <p:cMediaNode mute="1">
                <p:cTn id="2" fill="hold" display="1">
                  <p:stCondLst>
                    <p:cond delay="indefinite"/>
                  </p:st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Foto Lab bahasa</a:t>
            </a:r>
            <a:endParaRPr lang="id-ID" altLang="en-US" sz="35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pic>
        <p:nvPicPr>
          <p:cNvPr id="6" name="Picture 5" descr="photo_6210709408405634857_y"/>
          <p:cNvPicPr>
            <a:picLocks noChangeAspect="1"/>
          </p:cNvPicPr>
          <p:nvPr/>
        </p:nvPicPr>
        <p:blipFill>
          <a:blip r:embed="rId2"/>
          <a:stretch>
            <a:fillRect/>
          </a:stretch>
        </p:blipFill>
        <p:spPr>
          <a:xfrm>
            <a:off x="5087620" y="1665605"/>
            <a:ext cx="6612890" cy="3719830"/>
          </a:xfrm>
          <a:prstGeom prst="rect">
            <a:avLst/>
          </a:prstGeom>
        </p:spPr>
      </p:pic>
      <p:pic>
        <p:nvPicPr>
          <p:cNvPr id="9" name="Picture 8" descr="photo_6210709408405634823_y"/>
          <p:cNvPicPr>
            <a:picLocks noChangeAspect="1"/>
          </p:cNvPicPr>
          <p:nvPr/>
        </p:nvPicPr>
        <p:blipFill>
          <a:blip r:embed="rId3"/>
          <a:stretch>
            <a:fillRect/>
          </a:stretch>
        </p:blipFill>
        <p:spPr>
          <a:xfrm>
            <a:off x="453390" y="775335"/>
            <a:ext cx="4274185" cy="569976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Contoh Penerapan Perpustakaan</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pic>
        <p:nvPicPr>
          <p:cNvPr id="8" name="Content Placeholder 7" descr="d262ada0-a03b-47b9-897d-5677aedb2d2e"/>
          <p:cNvPicPr>
            <a:picLocks noChangeAspect="1"/>
          </p:cNvPicPr>
          <p:nvPr>
            <p:ph idx="1"/>
          </p:nvPr>
        </p:nvPicPr>
        <p:blipFill>
          <a:blip r:embed="rId1"/>
          <a:stretch>
            <a:fillRect/>
          </a:stretch>
        </p:blipFill>
        <p:spPr>
          <a:xfrm>
            <a:off x="223520" y="882015"/>
            <a:ext cx="6013450" cy="4156075"/>
          </a:xfrm>
          <a:prstGeom prst="rect">
            <a:avLst/>
          </a:prstGeom>
        </p:spPr>
      </p:pic>
      <p:pic>
        <p:nvPicPr>
          <p:cNvPr id="10" name="Picture 9" descr="WhatsApp Image 2022-09-11 at 12.15.14"/>
          <p:cNvPicPr>
            <a:picLocks noChangeAspect="1"/>
          </p:cNvPicPr>
          <p:nvPr/>
        </p:nvPicPr>
        <p:blipFill>
          <a:blip r:embed="rId2"/>
          <a:stretch>
            <a:fillRect/>
          </a:stretch>
        </p:blipFill>
        <p:spPr>
          <a:xfrm>
            <a:off x="6387465" y="909955"/>
            <a:ext cx="5552440" cy="4127500"/>
          </a:xfrm>
          <a:prstGeom prst="rect">
            <a:avLst/>
          </a:prstGeom>
        </p:spPr>
      </p:pic>
      <p:sp>
        <p:nvSpPr>
          <p:cNvPr id="13" name="Title 2"/>
          <p:cNvSpPr>
            <a:spLocks noGrp="1"/>
          </p:cNvSpPr>
          <p:nvPr/>
        </p:nvSpPr>
        <p:spPr>
          <a:xfrm>
            <a:off x="223520" y="5349875"/>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Gambar diatas adalah contoh penerapan sistem Multiseat Aster untuk sebuah perpustakaan sekolah. Konfigurasi satu komputer dengan enam monitor atau enam user.</a:t>
            </a:r>
            <a:endParaRPr lang="en-US" sz="2300">
              <a:solidFill>
                <a:schemeClr val="bg1"/>
              </a:solidFill>
            </a:endParaRPr>
          </a:p>
        </p:txBody>
      </p:sp>
      <p:sp>
        <p:nvSpPr>
          <p:cNvPr id="2" name="Title 2"/>
          <p:cNvSpPr>
            <a:spLocks noGrp="1"/>
          </p:cNvSpPr>
          <p:nvPr/>
        </p:nvSpPr>
        <p:spPr>
          <a:xfrm>
            <a:off x="114300" y="65976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000" b="1">
                <a:solidFill>
                  <a:schemeClr val="bg1"/>
                </a:solidFill>
              </a:rPr>
              <a:t>Contoh </a:t>
            </a:r>
            <a:r>
              <a:rPr lang="en-US" sz="3000" b="1">
                <a:solidFill>
                  <a:schemeClr val="bg1"/>
                </a:solidFill>
              </a:rPr>
              <a:t>Penerapan Perkantoran </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1" name="document_4913543715923952803">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3954780" y="784225"/>
            <a:ext cx="3636010" cy="545211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Picture 7" descr="WhatsApp Image 2022-09-11 at 13.04.14"/>
          <p:cNvPicPr>
            <a:picLocks noChangeAspect="1"/>
          </p:cNvPicPr>
          <p:nvPr/>
        </p:nvPicPr>
        <p:blipFill>
          <a:blip r:embed="rId1"/>
          <a:stretch>
            <a:fillRect/>
          </a:stretch>
        </p:blipFill>
        <p:spPr>
          <a:xfrm>
            <a:off x="321310" y="925830"/>
            <a:ext cx="6750050" cy="5246370"/>
          </a:xfrm>
          <a:prstGeom prst="rect">
            <a:avLst/>
          </a:prstGeom>
          <a:ln w="34925">
            <a:solidFill>
              <a:schemeClr val="accent1">
                <a:lumMod val="75000"/>
              </a:schemeClr>
            </a:solidFill>
          </a:ln>
        </p:spPr>
      </p:pic>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500" b="1">
                <a:solidFill>
                  <a:schemeClr val="bg1"/>
                </a:solidFill>
              </a:rPr>
              <a:t>Apa itu Multiseat ?</a:t>
            </a:r>
            <a:endParaRPr lang="en-US" sz="3500" b="1">
              <a:solidFill>
                <a:schemeClr val="bg1"/>
              </a:solidFill>
            </a:endParaRPr>
          </a:p>
        </p:txBody>
      </p:sp>
      <p:pic>
        <p:nvPicPr>
          <p:cNvPr id="6" name="Content Placeholder 5" descr="many_comps"/>
          <p:cNvPicPr>
            <a:picLocks noChangeAspect="1"/>
          </p:cNvPicPr>
          <p:nvPr>
            <p:ph idx="1"/>
          </p:nvPr>
        </p:nvPicPr>
        <p:blipFill>
          <a:blip r:embed="rId2"/>
          <a:stretch>
            <a:fillRect/>
          </a:stretch>
        </p:blipFill>
        <p:spPr>
          <a:xfrm>
            <a:off x="7357745" y="925830"/>
            <a:ext cx="4454525" cy="2667000"/>
          </a:xfrm>
          <a:prstGeom prst="rect">
            <a:avLst/>
          </a:prstGeom>
          <a:effectLst>
            <a:outerShdw blurRad="50800" dist="38100" dir="13500000" algn="br" rotWithShape="0">
              <a:prstClr val="black">
                <a:alpha val="40000"/>
              </a:prstClr>
            </a:outerShdw>
          </a:effectLst>
        </p:spPr>
      </p:pic>
      <p:sp>
        <p:nvSpPr>
          <p:cNvPr id="11" name="Title 2"/>
          <p:cNvSpPr>
            <a:spLocks noGrp="1"/>
          </p:cNvSpPr>
          <p:nvPr/>
        </p:nvSpPr>
        <p:spPr>
          <a:xfrm>
            <a:off x="5050155" y="3858260"/>
            <a:ext cx="6974840" cy="2583815"/>
          </a:xfrm>
          <a:prstGeom prst="rect">
            <a:avLst/>
          </a:prstGeom>
          <a:solidFill>
            <a:schemeClr val="tx1">
              <a:alpha val="50000"/>
            </a:schemeClr>
          </a:solidFill>
          <a:ln w="25400">
            <a:solidFill>
              <a:schemeClr val="accent1"/>
            </a:solid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2000">
              <a:solidFill>
                <a:schemeClr val="bg1"/>
              </a:solidFill>
            </a:endParaRPr>
          </a:p>
          <a:p>
            <a:r>
              <a:rPr lang="en-US" sz="2000">
                <a:solidFill>
                  <a:schemeClr val="bg1"/>
                </a:solidFill>
              </a:rPr>
              <a:t>Multiseat adalah sistem dimana satu perangkat komputer bisa memungkinkan banyak pengguna untuk duduk didepan komputer, login, dan memakai komputer secara bersamaan.</a:t>
            </a:r>
            <a:endParaRPr lang="en-US" sz="2000">
              <a:solidFill>
                <a:schemeClr val="bg1"/>
              </a:solidFill>
            </a:endParaRPr>
          </a:p>
          <a:p>
            <a:r>
              <a:rPr lang="en-US" sz="2000">
                <a:solidFill>
                  <a:schemeClr val="bg1"/>
                </a:solidFill>
              </a:rPr>
              <a:t>Tanpa mengganggu pekerjaan / kinerja user yang lain.</a:t>
            </a:r>
            <a:endParaRPr lang="en-US" sz="2000">
              <a:solidFill>
                <a:schemeClr val="bg1"/>
              </a:solidFill>
            </a:endParaRPr>
          </a:p>
          <a:p>
            <a:endParaRPr lang="en-US" sz="2000">
              <a:solidFill>
                <a:schemeClr val="bg1"/>
              </a:solidFill>
            </a:endParaRPr>
          </a:p>
          <a:p>
            <a:r>
              <a:rPr lang="en-US" sz="2000">
                <a:solidFill>
                  <a:schemeClr val="bg1"/>
                </a:solidFill>
              </a:rPr>
              <a:t>Pengguna sistem ini tidak akan merasakan perbedaan dalam bekerja layaknya komputer konvensional pada umumnya. </a:t>
            </a:r>
            <a:endParaRPr lang="en-US" sz="2000">
              <a:solidFill>
                <a:schemeClr val="bg1"/>
              </a:solidFill>
            </a:endParaRPr>
          </a:p>
          <a:p>
            <a:r>
              <a:rPr lang="en-US" sz="2000">
                <a:solidFill>
                  <a:schemeClr val="bg1"/>
                </a:solidFill>
              </a:rPr>
              <a:t> </a:t>
            </a:r>
            <a:endParaRPr lang="en-US" sz="2000">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14300" y="66611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Penerapan Perkantoran </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223520" y="5290185"/>
            <a:ext cx="11884660" cy="106108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Sistem Multiseat Aster juga cocok untuk diterapkan dilingkungan perkantoran dimana biasanya dibutuhkan jumlah komputer yang cukup banyak untuk menunjang kegiatan usaha.</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8" name="Content Placeholder 17" descr="presentasi"/>
          <p:cNvPicPr>
            <a:picLocks noChangeAspect="1"/>
          </p:cNvPicPr>
          <p:nvPr>
            <p:ph idx="1"/>
          </p:nvPr>
        </p:nvPicPr>
        <p:blipFill>
          <a:blip r:embed="rId1"/>
          <a:stretch>
            <a:fillRect/>
          </a:stretch>
        </p:blipFill>
        <p:spPr>
          <a:xfrm>
            <a:off x="6379845" y="905510"/>
            <a:ext cx="5699760" cy="4065905"/>
          </a:xfrm>
          <a:prstGeom prst="rect">
            <a:avLst/>
          </a:prstGeom>
        </p:spPr>
      </p:pic>
      <p:pic>
        <p:nvPicPr>
          <p:cNvPr id="2" name="Picture 1" descr="90db9e82-ec51-4df2-aa2b-d438ca1617f1"/>
          <p:cNvPicPr>
            <a:picLocks noChangeAspect="1"/>
          </p:cNvPicPr>
          <p:nvPr/>
        </p:nvPicPr>
        <p:blipFill>
          <a:blip r:embed="rId2"/>
          <a:stretch>
            <a:fillRect/>
          </a:stretch>
        </p:blipFill>
        <p:spPr>
          <a:xfrm>
            <a:off x="117475" y="905510"/>
            <a:ext cx="6115685" cy="406527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500" b="1">
                <a:solidFill>
                  <a:schemeClr val="bg1"/>
                </a:solidFill>
              </a:rPr>
              <a:t>Contoh penerapan dikantor</a:t>
            </a:r>
            <a:endParaRPr lang="en-US" sz="35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25730" y="66357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02" name="Picture 101"/>
          <p:cNvPicPr/>
          <p:nvPr/>
        </p:nvPicPr>
        <p:blipFill>
          <a:blip r:embed="rId1"/>
          <a:stretch>
            <a:fillRect/>
          </a:stretch>
        </p:blipFill>
        <p:spPr>
          <a:xfrm>
            <a:off x="6096000" y="3429000"/>
            <a:ext cx="0" cy="0"/>
          </a:xfrm>
          <a:prstGeom prst="rect">
            <a:avLst/>
          </a:prstGeom>
          <a:noFill/>
          <a:ln w="9525">
            <a:noFill/>
          </a:ln>
        </p:spPr>
      </p:pic>
      <p:pic>
        <p:nvPicPr>
          <p:cNvPr id="6" name="Picture 5" descr="WhatsApp Image 2022-07-21 at 04.56.57"/>
          <p:cNvPicPr>
            <a:picLocks noChangeAspect="1"/>
          </p:cNvPicPr>
          <p:nvPr/>
        </p:nvPicPr>
        <p:blipFill>
          <a:blip r:embed="rId2"/>
          <a:stretch>
            <a:fillRect/>
          </a:stretch>
        </p:blipFill>
        <p:spPr>
          <a:xfrm>
            <a:off x="423545" y="791845"/>
            <a:ext cx="6167120" cy="3153410"/>
          </a:xfrm>
          <a:prstGeom prst="rect">
            <a:avLst/>
          </a:prstGeom>
        </p:spPr>
      </p:pic>
      <p:pic>
        <p:nvPicPr>
          <p:cNvPr id="10" name="Picture 9" descr="Target"/>
          <p:cNvPicPr>
            <a:picLocks noChangeAspect="1"/>
          </p:cNvPicPr>
          <p:nvPr/>
        </p:nvPicPr>
        <p:blipFill>
          <a:blip r:embed="rId3"/>
          <a:stretch>
            <a:fillRect/>
          </a:stretch>
        </p:blipFill>
        <p:spPr>
          <a:xfrm>
            <a:off x="5034280" y="2705735"/>
            <a:ext cx="6809740" cy="383095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Penerapan Industri</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3678555" y="4286885"/>
            <a:ext cx="8411210" cy="1898650"/>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Pada beberapa sektor Industri sistem Multiseat Aster ini juga cocok diterapkan dibagian Quality Control Produk yang pada umumnya saat ini sudah terkomputerisasi, hal ini bisa menghemat biaya atau jumlah perangkat komputer yang digunakan.</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9" name="Content Placeholder 8" descr="WhatsApp Image 2022-07-21 at 04.56.55 (1)"/>
          <p:cNvPicPr>
            <a:picLocks noChangeAspect="1"/>
          </p:cNvPicPr>
          <p:nvPr>
            <p:ph idx="1"/>
          </p:nvPr>
        </p:nvPicPr>
        <p:blipFill>
          <a:blip r:embed="rId1"/>
          <a:stretch>
            <a:fillRect/>
          </a:stretch>
        </p:blipFill>
        <p:spPr>
          <a:xfrm>
            <a:off x="321310" y="748665"/>
            <a:ext cx="3256915" cy="5697220"/>
          </a:xfrm>
          <a:prstGeom prst="rect">
            <a:avLst/>
          </a:prstGeom>
        </p:spPr>
      </p:pic>
      <p:pic>
        <p:nvPicPr>
          <p:cNvPr id="11" name="Picture 10" descr="presentasi 2"/>
          <p:cNvPicPr>
            <a:picLocks noChangeAspect="1"/>
          </p:cNvPicPr>
          <p:nvPr/>
        </p:nvPicPr>
        <p:blipFill>
          <a:blip r:embed="rId2"/>
          <a:stretch>
            <a:fillRect/>
          </a:stretch>
        </p:blipFill>
        <p:spPr>
          <a:xfrm>
            <a:off x="8211185" y="748665"/>
            <a:ext cx="3879215" cy="3360420"/>
          </a:xfrm>
          <a:prstGeom prst="rect">
            <a:avLst/>
          </a:prstGeom>
        </p:spPr>
      </p:pic>
      <p:pic>
        <p:nvPicPr>
          <p:cNvPr id="12" name="Picture 11" descr="teaserbox_2490859178"/>
          <p:cNvPicPr>
            <a:picLocks noChangeAspect="1"/>
          </p:cNvPicPr>
          <p:nvPr/>
        </p:nvPicPr>
        <p:blipFill>
          <a:blip r:embed="rId3"/>
          <a:stretch>
            <a:fillRect/>
          </a:stretch>
        </p:blipFill>
        <p:spPr>
          <a:xfrm>
            <a:off x="3678555" y="748665"/>
            <a:ext cx="4313555" cy="336042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Front Desk / Customer Service</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4618355" y="4660265"/>
            <a:ext cx="7322820"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Sistem Multiseat Aster juga sangat cocok diterapkan dibagian Customer Service / Front Desk Hotel atau Rumah Sakit atau Kantor layanan umum lainnya.</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8" name="Content Placeholder 7" descr="penerapan front desk"/>
          <p:cNvPicPr>
            <a:picLocks noChangeAspect="1"/>
          </p:cNvPicPr>
          <p:nvPr>
            <p:ph idx="1"/>
          </p:nvPr>
        </p:nvPicPr>
        <p:blipFill>
          <a:blip r:embed="rId1"/>
          <a:stretch>
            <a:fillRect/>
          </a:stretch>
        </p:blipFill>
        <p:spPr>
          <a:xfrm>
            <a:off x="333375" y="814070"/>
            <a:ext cx="4030980" cy="2718435"/>
          </a:xfrm>
          <a:prstGeom prst="rect">
            <a:avLst/>
          </a:prstGeom>
        </p:spPr>
      </p:pic>
      <p:pic>
        <p:nvPicPr>
          <p:cNvPr id="10" name="Picture 9" descr="lapak-Asik-One-to-Many-2"/>
          <p:cNvPicPr>
            <a:picLocks noChangeAspect="1"/>
          </p:cNvPicPr>
          <p:nvPr/>
        </p:nvPicPr>
        <p:blipFill>
          <a:blip r:embed="rId2"/>
          <a:stretch>
            <a:fillRect/>
          </a:stretch>
        </p:blipFill>
        <p:spPr>
          <a:xfrm>
            <a:off x="4701540" y="846455"/>
            <a:ext cx="7023735" cy="3636010"/>
          </a:xfrm>
          <a:prstGeom prst="rect">
            <a:avLst/>
          </a:prstGeom>
        </p:spPr>
      </p:pic>
      <p:pic>
        <p:nvPicPr>
          <p:cNvPr id="14" name="Picture 13" descr="I1X_4635-e1529666541911"/>
          <p:cNvPicPr>
            <a:picLocks noChangeAspect="1"/>
          </p:cNvPicPr>
          <p:nvPr/>
        </p:nvPicPr>
        <p:blipFill>
          <a:blip r:embed="rId3"/>
          <a:stretch>
            <a:fillRect/>
          </a:stretch>
        </p:blipFill>
        <p:spPr>
          <a:xfrm>
            <a:off x="321310" y="3685540"/>
            <a:ext cx="4043680" cy="269176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838200" y="172085"/>
            <a:ext cx="824293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Contoh Penerapan pada UMKM</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6603365" y="913765"/>
            <a:ext cx="5253355" cy="16186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Sistem Multiseat Aster juga sangat cocok diterapkan untuk komputer kasir sebuah toko kecil maupun minimarket yang besar.</a:t>
            </a:r>
            <a:endParaRPr lang="en-US" sz="23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9" name="Picture 8" descr="WhatsApp Image 2021-09-04 at 12.59.14"/>
          <p:cNvPicPr>
            <a:picLocks noChangeAspect="1"/>
          </p:cNvPicPr>
          <p:nvPr/>
        </p:nvPicPr>
        <p:blipFill>
          <a:blip r:embed="rId1"/>
          <a:srcRect b="10689"/>
          <a:stretch>
            <a:fillRect/>
          </a:stretch>
        </p:blipFill>
        <p:spPr>
          <a:xfrm>
            <a:off x="473710" y="946150"/>
            <a:ext cx="5829935" cy="5207000"/>
          </a:xfrm>
          <a:prstGeom prst="rect">
            <a:avLst/>
          </a:prstGeom>
        </p:spPr>
      </p:pic>
      <p:pic>
        <p:nvPicPr>
          <p:cNvPr id="104" name="Content Placeholder 103"/>
          <p:cNvPicPr/>
          <p:nvPr>
            <p:ph idx="1"/>
          </p:nvPr>
        </p:nvPicPr>
        <p:blipFill>
          <a:blip r:embed="rId2"/>
          <a:stretch>
            <a:fillRect/>
          </a:stretch>
        </p:blipFill>
        <p:spPr>
          <a:xfrm>
            <a:off x="6793865" y="2633980"/>
            <a:ext cx="4641215" cy="374777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000" b="1">
                <a:solidFill>
                  <a:schemeClr val="bg1"/>
                </a:solidFill>
              </a:rPr>
              <a:t>Bagaimana Caranya ?</a:t>
            </a:r>
            <a:endParaRPr 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170180" y="618490"/>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1800">
                <a:solidFill>
                  <a:schemeClr val="bg1"/>
                </a:solidFill>
              </a:rPr>
              <a:t>Jadi bagaimana caranya bisa menerapkan semua ini, sangat mudah dan dapat anda lakukan sendiri tanpa perlu pengetahuan khusus. Anda cukup menyiapkan komputer yang sudah anda miliki atau perangkat komputer yang baru dan install Software Aster lakukan sedikit konfigurasi dan selesai.   </a:t>
            </a:r>
            <a:endParaRPr lang="en-US" sz="18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sp>
        <p:nvSpPr>
          <p:cNvPr id="17" name="Title 2"/>
          <p:cNvSpPr>
            <a:spLocks noGrp="1"/>
          </p:cNvSpPr>
          <p:nvPr/>
        </p:nvSpPr>
        <p:spPr>
          <a:xfrm>
            <a:off x="3927475" y="4953000"/>
            <a:ext cx="399542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ctr"/>
            <a:r>
              <a:rPr lang="en-US" sz="2300" b="1">
                <a:solidFill>
                  <a:schemeClr val="accent2"/>
                </a:solidFill>
              </a:rPr>
              <a:t>Step 2</a:t>
            </a:r>
            <a:endParaRPr lang="en-US" sz="2300" b="1">
              <a:solidFill>
                <a:schemeClr val="accent2"/>
              </a:solidFill>
            </a:endParaRPr>
          </a:p>
          <a:p>
            <a:pPr algn="ctr"/>
            <a:r>
              <a:rPr lang="en-US" sz="2000">
                <a:solidFill>
                  <a:schemeClr val="bg1"/>
                </a:solidFill>
              </a:rPr>
              <a:t>Instal Software Aster dan konfigurasi sesuai panduan.</a:t>
            </a:r>
            <a:endParaRPr lang="en-US" sz="2000">
              <a:solidFill>
                <a:schemeClr val="bg1"/>
              </a:solidFill>
            </a:endParaRPr>
          </a:p>
          <a:p>
            <a:pPr algn="ctr"/>
            <a:endParaRPr lang="en-US" sz="2000">
              <a:solidFill>
                <a:schemeClr val="bg1"/>
              </a:solidFill>
            </a:endParaRPr>
          </a:p>
          <a:p>
            <a:pPr algn="ctr"/>
            <a:endParaRPr lang="en-US" sz="2000">
              <a:solidFill>
                <a:schemeClr val="bg1"/>
              </a:solidFill>
            </a:endParaRPr>
          </a:p>
        </p:txBody>
      </p:sp>
      <p:pic>
        <p:nvPicPr>
          <p:cNvPr id="8" name="Content Placeholder 7" descr="A"/>
          <p:cNvPicPr>
            <a:picLocks noChangeAspect="1"/>
          </p:cNvPicPr>
          <p:nvPr>
            <p:ph idx="1"/>
          </p:nvPr>
        </p:nvPicPr>
        <p:blipFill>
          <a:blip r:embed="rId1"/>
          <a:stretch>
            <a:fillRect/>
          </a:stretch>
        </p:blipFill>
        <p:spPr>
          <a:xfrm>
            <a:off x="4542155" y="2485390"/>
            <a:ext cx="2216785" cy="1751330"/>
          </a:xfrm>
          <a:prstGeom prst="rect">
            <a:avLst/>
          </a:prstGeom>
        </p:spPr>
      </p:pic>
      <p:sp>
        <p:nvSpPr>
          <p:cNvPr id="24" name="Title 2"/>
          <p:cNvSpPr>
            <a:spLocks noGrp="1"/>
          </p:cNvSpPr>
          <p:nvPr/>
        </p:nvSpPr>
        <p:spPr>
          <a:xfrm>
            <a:off x="320675" y="5596890"/>
            <a:ext cx="3535045"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l"/>
            <a:r>
              <a:rPr lang="en-US" sz="2300" b="1">
                <a:solidFill>
                  <a:schemeClr val="accent2"/>
                </a:solidFill>
              </a:rPr>
              <a:t>Step 1</a:t>
            </a:r>
            <a:endParaRPr lang="en-US" sz="2300" b="1">
              <a:solidFill>
                <a:schemeClr val="accent2"/>
              </a:solidFill>
            </a:endParaRPr>
          </a:p>
          <a:p>
            <a:pPr algn="l"/>
            <a:r>
              <a:rPr lang="en-US" sz="2000">
                <a:solidFill>
                  <a:schemeClr val="bg1"/>
                </a:solidFill>
              </a:rPr>
              <a:t>Menyiapkan layar dan input mouse keyboard tambahan</a:t>
            </a:r>
            <a:r>
              <a:rPr lang="en-US" sz="2300">
                <a:solidFill>
                  <a:schemeClr val="bg1"/>
                </a:solidFill>
              </a:rPr>
              <a:t>.</a:t>
            </a:r>
            <a:endParaRPr lang="en-US" sz="2300">
              <a:solidFill>
                <a:schemeClr val="bg1"/>
              </a:solidFill>
            </a:endParaRPr>
          </a:p>
        </p:txBody>
      </p:sp>
      <p:pic>
        <p:nvPicPr>
          <p:cNvPr id="26" name="Picture 25" descr="desktop"/>
          <p:cNvPicPr>
            <a:picLocks noChangeAspect="1"/>
          </p:cNvPicPr>
          <p:nvPr/>
        </p:nvPicPr>
        <p:blipFill>
          <a:blip r:embed="rId2"/>
          <a:stretch>
            <a:fillRect/>
          </a:stretch>
        </p:blipFill>
        <p:spPr>
          <a:xfrm>
            <a:off x="234950" y="3618865"/>
            <a:ext cx="1160145" cy="1160145"/>
          </a:xfrm>
          <a:prstGeom prst="rect">
            <a:avLst/>
          </a:prstGeom>
        </p:spPr>
      </p:pic>
      <p:sp>
        <p:nvSpPr>
          <p:cNvPr id="29" name="Plus 28"/>
          <p:cNvSpPr/>
          <p:nvPr/>
        </p:nvSpPr>
        <p:spPr>
          <a:xfrm>
            <a:off x="1325245" y="3181350"/>
            <a:ext cx="673735" cy="71882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32" name="Picture 31" descr="desktop-computer"/>
          <p:cNvPicPr>
            <a:picLocks noChangeAspect="1"/>
          </p:cNvPicPr>
          <p:nvPr/>
        </p:nvPicPr>
        <p:blipFill>
          <a:blip r:embed="rId3"/>
          <a:stretch>
            <a:fillRect/>
          </a:stretch>
        </p:blipFill>
        <p:spPr>
          <a:xfrm>
            <a:off x="989965" y="1585595"/>
            <a:ext cx="1555750" cy="1555750"/>
          </a:xfrm>
          <a:prstGeom prst="rect">
            <a:avLst/>
          </a:prstGeom>
        </p:spPr>
      </p:pic>
      <p:pic>
        <p:nvPicPr>
          <p:cNvPr id="33" name="Picture 32" descr="desktop"/>
          <p:cNvPicPr>
            <a:picLocks noChangeAspect="1"/>
          </p:cNvPicPr>
          <p:nvPr/>
        </p:nvPicPr>
        <p:blipFill>
          <a:blip r:embed="rId2"/>
          <a:stretch>
            <a:fillRect/>
          </a:stretch>
        </p:blipFill>
        <p:spPr>
          <a:xfrm>
            <a:off x="1959610" y="3618865"/>
            <a:ext cx="1160145" cy="1160145"/>
          </a:xfrm>
          <a:prstGeom prst="rect">
            <a:avLst/>
          </a:prstGeom>
        </p:spPr>
      </p:pic>
      <p:pic>
        <p:nvPicPr>
          <p:cNvPr id="34" name="Picture 33" descr="desktop-computer"/>
          <p:cNvPicPr>
            <a:picLocks noChangeAspect="1"/>
          </p:cNvPicPr>
          <p:nvPr/>
        </p:nvPicPr>
        <p:blipFill>
          <a:blip r:embed="rId3"/>
          <a:srcRect l="-1959" t="66000" r="1959" b="122"/>
          <a:stretch>
            <a:fillRect/>
          </a:stretch>
        </p:blipFill>
        <p:spPr>
          <a:xfrm>
            <a:off x="1959610" y="4990465"/>
            <a:ext cx="1555750" cy="527050"/>
          </a:xfrm>
          <a:prstGeom prst="rect">
            <a:avLst/>
          </a:prstGeom>
        </p:spPr>
      </p:pic>
      <p:pic>
        <p:nvPicPr>
          <p:cNvPr id="35" name="Picture 34" descr="desktop-computer"/>
          <p:cNvPicPr>
            <a:picLocks noChangeAspect="1"/>
          </p:cNvPicPr>
          <p:nvPr/>
        </p:nvPicPr>
        <p:blipFill>
          <a:blip r:embed="rId3"/>
          <a:srcRect l="-1959" t="66000" r="1959" b="122"/>
          <a:stretch>
            <a:fillRect/>
          </a:stretch>
        </p:blipFill>
        <p:spPr>
          <a:xfrm>
            <a:off x="231140" y="4990465"/>
            <a:ext cx="1555750" cy="527050"/>
          </a:xfrm>
          <a:prstGeom prst="rect">
            <a:avLst/>
          </a:prstGeom>
        </p:spPr>
      </p:pic>
      <p:sp>
        <p:nvSpPr>
          <p:cNvPr id="37" name="Right Arrow 36"/>
          <p:cNvSpPr/>
          <p:nvPr/>
        </p:nvSpPr>
        <p:spPr>
          <a:xfrm>
            <a:off x="3629660" y="2849880"/>
            <a:ext cx="628650" cy="1022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38" name="Right Arrow 37"/>
          <p:cNvSpPr/>
          <p:nvPr/>
        </p:nvSpPr>
        <p:spPr>
          <a:xfrm>
            <a:off x="7027545" y="2849880"/>
            <a:ext cx="628650" cy="10229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39" name="Picture 38" descr="WhatsApp Image 2022-07-21 at 04.56.56"/>
          <p:cNvPicPr>
            <a:picLocks noChangeAspect="1"/>
          </p:cNvPicPr>
          <p:nvPr/>
        </p:nvPicPr>
        <p:blipFill>
          <a:blip r:embed="rId4"/>
          <a:srcRect l="11609" r="15406"/>
          <a:stretch>
            <a:fillRect/>
          </a:stretch>
        </p:blipFill>
        <p:spPr>
          <a:xfrm>
            <a:off x="7882890" y="1801495"/>
            <a:ext cx="4034790" cy="2591435"/>
          </a:xfrm>
          <a:prstGeom prst="rect">
            <a:avLst/>
          </a:prstGeom>
        </p:spPr>
      </p:pic>
      <p:sp>
        <p:nvSpPr>
          <p:cNvPr id="41" name="Title 2"/>
          <p:cNvSpPr>
            <a:spLocks noGrp="1"/>
          </p:cNvSpPr>
          <p:nvPr/>
        </p:nvSpPr>
        <p:spPr>
          <a:xfrm>
            <a:off x="7835900" y="4742815"/>
            <a:ext cx="43281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pPr algn="ctr"/>
            <a:r>
              <a:rPr lang="en-US" sz="2300" b="1">
                <a:solidFill>
                  <a:schemeClr val="accent2"/>
                </a:solidFill>
              </a:rPr>
              <a:t>Step 3</a:t>
            </a:r>
            <a:endParaRPr lang="en-US" sz="2300" b="1">
              <a:solidFill>
                <a:schemeClr val="accent2"/>
              </a:solidFill>
            </a:endParaRPr>
          </a:p>
          <a:p>
            <a:pPr algn="ctr"/>
            <a:r>
              <a:rPr lang="en-US" sz="2000">
                <a:solidFill>
                  <a:schemeClr val="bg1"/>
                </a:solidFill>
                <a:sym typeface="+mn-ea"/>
              </a:rPr>
              <a:t>Dalam beberapa langkah sederhana. saja, Instalasi sudah selesai dan PC dapat digunakan.</a:t>
            </a:r>
            <a:endParaRPr lang="en-US" sz="2000">
              <a:solidFill>
                <a:schemeClr val="bg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000" b="1">
                <a:solidFill>
                  <a:schemeClr val="bg1"/>
                </a:solidFill>
              </a:rPr>
              <a:t>Paket komputer Multiseat </a:t>
            </a:r>
            <a:endParaRPr lang="id-ID" altLang="en-US" sz="30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13" name="Title 2"/>
          <p:cNvSpPr>
            <a:spLocks noGrp="1"/>
          </p:cNvSpPr>
          <p:nvPr/>
        </p:nvSpPr>
        <p:spPr>
          <a:xfrm>
            <a:off x="170180" y="699770"/>
            <a:ext cx="118846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id-ID" altLang="en-US" sz="2000">
                <a:solidFill>
                  <a:schemeClr val="bg1"/>
                </a:solidFill>
              </a:rPr>
              <a:t>Paket komputer multiseat yang bisa disewakan atau dibeli secara bertahap 50% dimuka dan sisanya menjadi cicilan / biaya support tahunan. Untuk mitigasi resiko bisa bekerjasama dengan BPR atau sejenisnya. Idealnya kami ingin menawarkan produk / model bisnis ini ke pihak Dinas pendidikan agar lebih banyak sekolah bisa mendapatkan fasilitas lab. komputer yang lebih memadai dan layak.</a:t>
            </a:r>
            <a:endParaRPr lang="id-ID" altLang="en-US" sz="2000">
              <a:solidFill>
                <a:schemeClr val="bg1"/>
              </a:solidFill>
            </a:endParaRPr>
          </a:p>
        </p:txBody>
      </p:sp>
      <p:sp>
        <p:nvSpPr>
          <p:cNvPr id="6" name="Title 2"/>
          <p:cNvSpPr>
            <a:spLocks noGrp="1"/>
          </p:cNvSpPr>
          <p:nvPr/>
        </p:nvSpPr>
        <p:spPr>
          <a:xfrm>
            <a:off x="114300" y="66230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graphicFrame>
        <p:nvGraphicFramePr>
          <p:cNvPr id="9" name="Content Placeholder 8"/>
          <p:cNvGraphicFramePr>
            <a:graphicFrameLocks noChangeAspect="1"/>
          </p:cNvGraphicFramePr>
          <p:nvPr>
            <p:ph idx="1"/>
          </p:nvPr>
        </p:nvGraphicFramePr>
        <p:xfrm>
          <a:off x="4883785" y="4406265"/>
          <a:ext cx="6401435" cy="2293620"/>
        </p:xfrm>
        <a:graphic>
          <a:graphicData uri="http://schemas.openxmlformats.org/presentationml/2006/ole">
            <mc:AlternateContent xmlns:mc="http://schemas.openxmlformats.org/markup-compatibility/2006">
              <mc:Choice xmlns:v="urn:schemas-microsoft-com:vml" Requires="v">
                <p:oleObj spid="_x0000_s10" name="" r:id="rId1" imgW="10344150" imgH="2952750" progId="Paint.Picture">
                  <p:embed/>
                </p:oleObj>
              </mc:Choice>
              <mc:Fallback>
                <p:oleObj name="" r:id="rId1" imgW="10344150" imgH="2952750" progId="Paint.Picture">
                  <p:embed/>
                  <p:pic>
                    <p:nvPicPr>
                      <p:cNvPr id="0" name="Picture 9"/>
                      <p:cNvPicPr/>
                      <p:nvPr/>
                    </p:nvPicPr>
                    <p:blipFill>
                      <a:blip r:embed="rId2"/>
                      <a:stretch>
                        <a:fillRect/>
                      </a:stretch>
                    </p:blipFill>
                    <p:spPr>
                      <a:xfrm>
                        <a:off x="4883785" y="4406265"/>
                        <a:ext cx="6401435" cy="2293620"/>
                      </a:xfrm>
                      <a:prstGeom prst="rect">
                        <a:avLst/>
                      </a:prstGeom>
                    </p:spPr>
                  </p:pic>
                </p:oleObj>
              </mc:Fallback>
            </mc:AlternateContent>
          </a:graphicData>
        </a:graphic>
      </p:graphicFrame>
      <p:pic>
        <p:nvPicPr>
          <p:cNvPr id="14" name="Picture 13" descr="WhatsApp Image 2022-07-21 at 04.56.57"/>
          <p:cNvPicPr>
            <a:picLocks noChangeAspect="1"/>
          </p:cNvPicPr>
          <p:nvPr/>
        </p:nvPicPr>
        <p:blipFill>
          <a:blip r:embed="rId3"/>
          <a:stretch>
            <a:fillRect/>
          </a:stretch>
        </p:blipFill>
        <p:spPr>
          <a:xfrm>
            <a:off x="4882515" y="1797685"/>
            <a:ext cx="6402705" cy="2505710"/>
          </a:xfrm>
          <a:prstGeom prst="rect">
            <a:avLst/>
          </a:prstGeom>
        </p:spPr>
      </p:pic>
      <p:pic>
        <p:nvPicPr>
          <p:cNvPr id="15" name="Picture 14" descr="WhatsApp Image 2022-09-11 at 13.07.55"/>
          <p:cNvPicPr>
            <a:picLocks noChangeAspect="1"/>
          </p:cNvPicPr>
          <p:nvPr/>
        </p:nvPicPr>
        <p:blipFill>
          <a:blip r:embed="rId4"/>
          <a:srcRect b="22074"/>
          <a:stretch>
            <a:fillRect/>
          </a:stretch>
        </p:blipFill>
        <p:spPr>
          <a:xfrm>
            <a:off x="922020" y="1836420"/>
            <a:ext cx="2567940" cy="4291330"/>
          </a:xfrm>
          <a:prstGeom prst="rect">
            <a:avLst/>
          </a:prstGeom>
        </p:spPr>
      </p:pic>
      <p:sp>
        <p:nvSpPr>
          <p:cNvPr id="16" name="Right Arrow 15"/>
          <p:cNvSpPr/>
          <p:nvPr/>
        </p:nvSpPr>
        <p:spPr>
          <a:xfrm>
            <a:off x="3766820" y="3267075"/>
            <a:ext cx="944245" cy="1303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 name="Title 2"/>
          <p:cNvSpPr>
            <a:spLocks noGrp="1"/>
          </p:cNvSpPr>
          <p:nvPr/>
        </p:nvSpPr>
        <p:spPr>
          <a:xfrm>
            <a:off x="267970" y="5836285"/>
            <a:ext cx="5382260" cy="1021715"/>
          </a:xfrm>
          <a:prstGeom prst="rect">
            <a:avLst/>
          </a:prstGeom>
          <a:no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r>
              <a:rPr lang="en-US" sz="2300">
                <a:solidFill>
                  <a:schemeClr val="bg1"/>
                </a:solidFill>
              </a:rPr>
              <a:t>Plug and Play Package Delivery</a:t>
            </a:r>
            <a:endParaRPr lang="en-US" sz="2300">
              <a:solidFill>
                <a:schemeClr val="bg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p:txBody>
          <a:bodyPr/>
          <a:p>
            <a:endParaRPr lang="en-US"/>
          </a:p>
        </p:txBody>
      </p:sp>
      <p:pic>
        <p:nvPicPr>
          <p:cNvPr id="27649" name="图片 5"/>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7" name="任意多边形 6"/>
          <p:cNvSpPr/>
          <p:nvPr/>
        </p:nvSpPr>
        <p:spPr>
          <a:xfrm flipH="1">
            <a:off x="0" y="0"/>
            <a:ext cx="8729663" cy="6858000"/>
          </a:xfrm>
          <a:custGeom>
            <a:avLst/>
            <a:gdLst>
              <a:gd name="connsiteX0" fmla="*/ 8729118 w 8729118"/>
              <a:gd name="connsiteY0" fmla="*/ 0 h 6858000"/>
              <a:gd name="connsiteX1" fmla="*/ 1707991 w 8729118"/>
              <a:gd name="connsiteY1" fmla="*/ 0 h 6858000"/>
              <a:gd name="connsiteX2" fmla="*/ 1565326 w 8729118"/>
              <a:gd name="connsiteY2" fmla="*/ 136018 h 6858000"/>
              <a:gd name="connsiteX3" fmla="*/ 0 w 8729118"/>
              <a:gd name="connsiteY3" fmla="*/ 3915049 h 6858000"/>
              <a:gd name="connsiteX4" fmla="*/ 824659 w 8729118"/>
              <a:gd name="connsiteY4" fmla="*/ 6768442 h 6858000"/>
              <a:gd name="connsiteX5" fmla="*/ 886341 w 8729118"/>
              <a:gd name="connsiteY5" fmla="*/ 6858000 h 6858000"/>
              <a:gd name="connsiteX6" fmla="*/ 8729118 w 872911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29118" h="6858000">
                <a:moveTo>
                  <a:pt x="8729118" y="0"/>
                </a:moveTo>
                <a:lnTo>
                  <a:pt x="1707991" y="0"/>
                </a:lnTo>
                <a:lnTo>
                  <a:pt x="1565326" y="136018"/>
                </a:lnTo>
                <a:cubicBezTo>
                  <a:pt x="598188" y="1103157"/>
                  <a:pt x="0" y="2439246"/>
                  <a:pt x="0" y="3915049"/>
                </a:cubicBezTo>
                <a:cubicBezTo>
                  <a:pt x="0" y="4964254"/>
                  <a:pt x="302344" y="5942842"/>
                  <a:pt x="824659" y="6768442"/>
                </a:cubicBezTo>
                <a:lnTo>
                  <a:pt x="886341" y="6858000"/>
                </a:lnTo>
                <a:lnTo>
                  <a:pt x="8729118" y="6858000"/>
                </a:lnTo>
                <a:close/>
              </a:path>
            </a:pathLst>
          </a:custGeom>
          <a:solidFill>
            <a:schemeClr val="bg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8" name="任意多边形 7"/>
          <p:cNvSpPr/>
          <p:nvPr/>
        </p:nvSpPr>
        <p:spPr>
          <a:xfrm flipH="1">
            <a:off x="0" y="240030"/>
            <a:ext cx="7346950" cy="6607175"/>
          </a:xfrm>
          <a:custGeom>
            <a:avLst/>
            <a:gdLst>
              <a:gd name="connsiteX0" fmla="*/ 3807040 w 7347524"/>
              <a:gd name="connsiteY0" fmla="*/ 0 h 6606402"/>
              <a:gd name="connsiteX1" fmla="*/ 0 w 7347524"/>
              <a:gd name="connsiteY1" fmla="*/ 3807040 h 6606402"/>
              <a:gd name="connsiteX2" fmla="*/ 1082956 w 7347524"/>
              <a:gd name="connsiteY2" fmla="*/ 6466538 h 6606402"/>
              <a:gd name="connsiteX3" fmla="*/ 1227052 w 7347524"/>
              <a:gd name="connsiteY3" fmla="*/ 6606402 h 6606402"/>
              <a:gd name="connsiteX4" fmla="*/ 6386340 w 7347524"/>
              <a:gd name="connsiteY4" fmla="*/ 6606402 h 6606402"/>
              <a:gd name="connsiteX5" fmla="*/ 6402515 w 7347524"/>
              <a:gd name="connsiteY5" fmla="*/ 6592211 h 6606402"/>
              <a:gd name="connsiteX6" fmla="*/ 7323871 w 7347524"/>
              <a:gd name="connsiteY6" fmla="*/ 5267529 h 6606402"/>
              <a:gd name="connsiteX7" fmla="*/ 7347524 w 7347524"/>
              <a:gd name="connsiteY7" fmla="*/ 5205878 h 6606402"/>
              <a:gd name="connsiteX8" fmla="*/ 7347524 w 7347524"/>
              <a:gd name="connsiteY8" fmla="*/ 2407900 h 6606402"/>
              <a:gd name="connsiteX9" fmla="*/ 7314904 w 7347524"/>
              <a:gd name="connsiteY9" fmla="*/ 2325169 h 6606402"/>
              <a:gd name="connsiteX10" fmla="*/ 3807040 w 7347524"/>
              <a:gd name="connsiteY10" fmla="*/ 0 h 660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47524" h="6606402">
                <a:moveTo>
                  <a:pt x="3807040" y="0"/>
                </a:moveTo>
                <a:cubicBezTo>
                  <a:pt x="1704470" y="0"/>
                  <a:pt x="0" y="1704470"/>
                  <a:pt x="0" y="3807040"/>
                </a:cubicBezTo>
                <a:cubicBezTo>
                  <a:pt x="0" y="4841899"/>
                  <a:pt x="412906" y="5780319"/>
                  <a:pt x="1082956" y="6466538"/>
                </a:cubicBezTo>
                <a:lnTo>
                  <a:pt x="1227052" y="6606402"/>
                </a:lnTo>
                <a:lnTo>
                  <a:pt x="6386340" y="6606402"/>
                </a:lnTo>
                <a:lnTo>
                  <a:pt x="6402515" y="6592211"/>
                </a:lnTo>
                <a:cubicBezTo>
                  <a:pt x="6797156" y="6224288"/>
                  <a:pt x="7113516" y="5773487"/>
                  <a:pt x="7323871" y="5267529"/>
                </a:cubicBezTo>
                <a:lnTo>
                  <a:pt x="7347524" y="5205878"/>
                </a:lnTo>
                <a:lnTo>
                  <a:pt x="7347524" y="2407900"/>
                </a:lnTo>
                <a:lnTo>
                  <a:pt x="7314904" y="2325169"/>
                </a:lnTo>
                <a:cubicBezTo>
                  <a:pt x="6736964" y="958765"/>
                  <a:pt x="5383968" y="0"/>
                  <a:pt x="3807040" y="0"/>
                </a:cubicBezTo>
                <a:close/>
              </a:path>
            </a:pathLst>
          </a:custGeom>
          <a:solidFill>
            <a:srgbClr val="3041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9" name="椭圆 8"/>
          <p:cNvSpPr/>
          <p:nvPr/>
        </p:nvSpPr>
        <p:spPr>
          <a:xfrm flipV="1">
            <a:off x="5984240" y="143193"/>
            <a:ext cx="1306513" cy="1306513"/>
          </a:xfrm>
          <a:prstGeom prst="ellipse">
            <a:avLst/>
          </a:prstGeom>
          <a:solidFill>
            <a:srgbClr val="99C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7653" name="文本框 9"/>
          <p:cNvSpPr txBox="1"/>
          <p:nvPr/>
        </p:nvSpPr>
        <p:spPr>
          <a:xfrm flipH="1">
            <a:off x="-82550" y="2555875"/>
            <a:ext cx="7276465" cy="783590"/>
          </a:xfrm>
          <a:prstGeom prst="rect">
            <a:avLst/>
          </a:prstGeom>
          <a:noFill/>
          <a:ln w="9525">
            <a:noFill/>
          </a:ln>
        </p:spPr>
        <p:txBody>
          <a:bodyPr wrap="square" anchor="t" anchorCtr="0">
            <a:spAutoFit/>
          </a:bodyPr>
          <a:p>
            <a:pPr algn="ctr"/>
            <a:r>
              <a:rPr lang="en-US" sz="4500" b="1" dirty="0">
                <a:solidFill>
                  <a:schemeClr val="bg1"/>
                </a:solidFill>
                <a:latin typeface="Arial" panose="020B0604020202020204" pitchFamily="34" charset="0"/>
                <a:ea typeface="Arial" panose="020B0604020202020204" pitchFamily="34" charset="0"/>
              </a:rPr>
              <a:t>www.astermultiseat.co.id</a:t>
            </a:r>
            <a:endParaRPr lang="en-US" sz="4500" b="1" dirty="0">
              <a:solidFill>
                <a:schemeClr val="bg1"/>
              </a:solidFill>
              <a:latin typeface="Arial" panose="020B0604020202020204" pitchFamily="34" charset="0"/>
              <a:ea typeface="Arial" panose="020B0604020202020204" pitchFamily="34" charset="0"/>
            </a:endParaRPr>
          </a:p>
        </p:txBody>
      </p:sp>
      <p:sp>
        <p:nvSpPr>
          <p:cNvPr id="27654" name="文本框 10"/>
          <p:cNvSpPr txBox="1"/>
          <p:nvPr/>
        </p:nvSpPr>
        <p:spPr>
          <a:xfrm flipH="1">
            <a:off x="915353" y="5145088"/>
            <a:ext cx="5208587" cy="1753235"/>
          </a:xfrm>
          <a:prstGeom prst="rect">
            <a:avLst/>
          </a:prstGeom>
          <a:noFill/>
          <a:ln w="9525">
            <a:noFill/>
          </a:ln>
        </p:spPr>
        <p:txBody>
          <a:bodyPr anchor="t" anchorCtr="0">
            <a:spAutoFit/>
          </a:bodyPr>
          <a:p>
            <a:pPr algn="ctr"/>
            <a:r>
              <a:rPr lang="en-US" altLang="zh-CN" sz="3600" b="1" dirty="0">
                <a:solidFill>
                  <a:schemeClr val="accent6"/>
                </a:solidFill>
                <a:latin typeface="Arial" panose="020B0604020202020204" pitchFamily="34" charset="0"/>
                <a:ea typeface="DengXian" panose="02010600030101010101" pitchFamily="2" charset="-122"/>
              </a:rPr>
              <a:t>Whatsapp :</a:t>
            </a:r>
            <a:r>
              <a:rPr lang="en-US" altLang="zh-CN" sz="3600" b="1" dirty="0">
                <a:solidFill>
                  <a:srgbClr val="FFFFFF"/>
                </a:solidFill>
                <a:latin typeface="Arial" panose="020B0604020202020204" pitchFamily="34" charset="0"/>
                <a:ea typeface="DengXian" panose="02010600030101010101" pitchFamily="2" charset="-122"/>
              </a:rPr>
              <a:t> </a:t>
            </a:r>
            <a:endParaRPr lang="en-US" altLang="zh-CN" sz="3600" b="1" dirty="0">
              <a:solidFill>
                <a:srgbClr val="FFFFFF"/>
              </a:solidFill>
              <a:latin typeface="Arial" panose="020B0604020202020204" pitchFamily="34" charset="0"/>
              <a:ea typeface="DengXian" panose="02010600030101010101" pitchFamily="2" charset="-122"/>
            </a:endParaRPr>
          </a:p>
          <a:p>
            <a:pPr algn="ctr"/>
            <a:r>
              <a:rPr lang="en-US" altLang="zh-CN" sz="3600" b="1" dirty="0">
                <a:solidFill>
                  <a:srgbClr val="FFFFFF"/>
                </a:solidFill>
                <a:latin typeface="Arial" panose="020B0604020202020204" pitchFamily="34" charset="0"/>
                <a:ea typeface="DengXian" panose="02010600030101010101" pitchFamily="2" charset="-122"/>
              </a:rPr>
              <a:t>Hermanto</a:t>
            </a:r>
            <a:endParaRPr lang="en-US" altLang="zh-CN" sz="3600" b="1" dirty="0">
              <a:solidFill>
                <a:srgbClr val="FFFFFF"/>
              </a:solidFill>
              <a:latin typeface="Arial" panose="020B0604020202020204" pitchFamily="34" charset="0"/>
              <a:ea typeface="DengXian" panose="02010600030101010101" pitchFamily="2" charset="-122"/>
            </a:endParaRPr>
          </a:p>
          <a:p>
            <a:pPr algn="ctr"/>
            <a:r>
              <a:rPr lang="en-US" altLang="zh-CN" sz="3600" b="1" dirty="0">
                <a:solidFill>
                  <a:srgbClr val="FFFFFF"/>
                </a:solidFill>
                <a:latin typeface="Arial" panose="020B0604020202020204" pitchFamily="34" charset="0"/>
                <a:ea typeface="DengXian" panose="02010600030101010101" pitchFamily="2" charset="-122"/>
              </a:rPr>
              <a:t>081111-80553</a:t>
            </a:r>
            <a:endParaRPr lang="en-US" altLang="zh-CN" sz="3600" b="1" dirty="0">
              <a:solidFill>
                <a:srgbClr val="FFFFFF"/>
              </a:solidFill>
              <a:latin typeface="Arial" panose="020B0604020202020204" pitchFamily="34" charset="0"/>
              <a:ea typeface="DengXian" panose="02010600030101010101" pitchFamily="2" charset="-122"/>
            </a:endParaRPr>
          </a:p>
        </p:txBody>
      </p:sp>
      <p:cxnSp>
        <p:nvCxnSpPr>
          <p:cNvPr id="12" name="直接连接符 11"/>
          <p:cNvCxnSpPr/>
          <p:nvPr/>
        </p:nvCxnSpPr>
        <p:spPr>
          <a:xfrm flipH="1">
            <a:off x="3244850" y="1578928"/>
            <a:ext cx="857250" cy="0"/>
          </a:xfrm>
          <a:prstGeom prst="line">
            <a:avLst/>
          </a:prstGeom>
          <a:ln w="28575">
            <a:solidFill>
              <a:srgbClr val="8DBE67"/>
            </a:solidFill>
          </a:ln>
        </p:spPr>
        <p:style>
          <a:lnRef idx="1">
            <a:schemeClr val="accent1"/>
          </a:lnRef>
          <a:fillRef idx="0">
            <a:schemeClr val="accent1"/>
          </a:fillRef>
          <a:effectRef idx="0">
            <a:schemeClr val="accent1"/>
          </a:effectRef>
          <a:fontRef idx="minor">
            <a:schemeClr val="tx1"/>
          </a:fontRef>
        </p:style>
      </p:cxnSp>
      <p:sp>
        <p:nvSpPr>
          <p:cNvPr id="13" name="Freeform 204"/>
          <p:cNvSpPr>
            <a:spLocks noEditPoints="1"/>
          </p:cNvSpPr>
          <p:nvPr/>
        </p:nvSpPr>
        <p:spPr bwMode="auto">
          <a:xfrm>
            <a:off x="6300788" y="364808"/>
            <a:ext cx="695325" cy="836613"/>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a:ln>
                <a:noFill/>
              </a:ln>
              <a:solidFill>
                <a:prstClr val="black"/>
              </a:solidFill>
              <a:effectLst/>
              <a:uLnTx/>
              <a:uFillTx/>
              <a:latin typeface="+mn-lt"/>
              <a:ea typeface="+mn-ea"/>
              <a:cs typeface="+mn-cs"/>
            </a:endParaRPr>
          </a:p>
        </p:txBody>
      </p:sp>
      <p:pic>
        <p:nvPicPr>
          <p:cNvPr id="2" name="Content Placeholder 1" descr="whatsapp"/>
          <p:cNvPicPr>
            <a:picLocks noChangeAspect="1"/>
          </p:cNvPicPr>
          <p:nvPr>
            <p:ph idx="1"/>
          </p:nvPr>
        </p:nvPicPr>
        <p:blipFill>
          <a:blip r:embed="rId2"/>
          <a:stretch>
            <a:fillRect/>
          </a:stretch>
        </p:blipFill>
        <p:spPr>
          <a:xfrm>
            <a:off x="5600065" y="5277485"/>
            <a:ext cx="1344295" cy="1344295"/>
          </a:xfrm>
          <a:prstGeom prst="rect">
            <a:avLst/>
          </a:prstGeom>
        </p:spPr>
      </p:pic>
      <p:sp>
        <p:nvSpPr>
          <p:cNvPr id="4" name="文本框 9"/>
          <p:cNvSpPr txBox="1"/>
          <p:nvPr/>
        </p:nvSpPr>
        <p:spPr>
          <a:xfrm flipH="1">
            <a:off x="1242060" y="937260"/>
            <a:ext cx="4686300" cy="1245235"/>
          </a:xfrm>
          <a:prstGeom prst="rect">
            <a:avLst/>
          </a:prstGeom>
          <a:noFill/>
          <a:ln w="9525">
            <a:noFill/>
          </a:ln>
        </p:spPr>
        <p:txBody>
          <a:bodyPr anchor="t" anchorCtr="0">
            <a:spAutoFit/>
          </a:bodyPr>
          <a:p>
            <a:pPr algn="ctr"/>
            <a:r>
              <a:rPr lang="en-US" sz="4500" b="1" dirty="0">
                <a:solidFill>
                  <a:srgbClr val="FFFFFF"/>
                </a:solidFill>
                <a:latin typeface="Arial" panose="020B0604020202020204" pitchFamily="34" charset="0"/>
                <a:ea typeface="Arial" panose="020B0604020202020204" pitchFamily="34" charset="0"/>
              </a:rPr>
              <a:t>Thank You</a:t>
            </a:r>
            <a:r>
              <a:rPr lang="en-US" sz="3000" b="1" dirty="0">
                <a:solidFill>
                  <a:srgbClr val="FFFFFF"/>
                </a:solidFill>
                <a:latin typeface="Arial" panose="020B0604020202020204" pitchFamily="34" charset="0"/>
                <a:ea typeface="Arial" panose="020B0604020202020204" pitchFamily="34" charset="0"/>
              </a:rPr>
              <a:t> </a:t>
            </a:r>
            <a:endParaRPr lang="en-US" sz="3000" dirty="0">
              <a:solidFill>
                <a:srgbClr val="FFFFFF"/>
              </a:solidFill>
              <a:latin typeface="Arial" panose="020B0604020202020204" pitchFamily="34" charset="0"/>
              <a:ea typeface="Arial" panose="020B0604020202020204" pitchFamily="34" charset="0"/>
            </a:endParaRPr>
          </a:p>
          <a:p>
            <a:pPr algn="ctr"/>
            <a:r>
              <a:rPr lang="en-US" sz="3000" dirty="0">
                <a:solidFill>
                  <a:srgbClr val="FFFFFF"/>
                </a:solidFill>
                <a:latin typeface="Arial" panose="020B0604020202020204" pitchFamily="34" charset="0"/>
                <a:ea typeface="Arial" panose="020B0604020202020204" pitchFamily="34" charset="0"/>
              </a:rPr>
              <a:t>Stay in touch with us !</a:t>
            </a:r>
            <a:endParaRPr lang="en-US" sz="3000" dirty="0">
              <a:solidFill>
                <a:srgbClr val="FFFFFF"/>
              </a:solidFill>
              <a:latin typeface="Arial" panose="020B0604020202020204" pitchFamily="34" charset="0"/>
              <a:ea typeface="Arial" panose="020B0604020202020204" pitchFamily="34" charset="0"/>
            </a:endParaRPr>
          </a:p>
        </p:txBody>
      </p:sp>
      <p:sp>
        <p:nvSpPr>
          <p:cNvPr id="5" name="任意多边形 6"/>
          <p:cNvSpPr/>
          <p:nvPr/>
        </p:nvSpPr>
        <p:spPr>
          <a:xfrm>
            <a:off x="12788583" y="3718878"/>
            <a:ext cx="4460875" cy="3249613"/>
          </a:xfrm>
          <a:custGeom>
            <a:avLst/>
            <a:gdLst>
              <a:gd name="connsiteX0" fmla="*/ 982212 w 4460064"/>
              <a:gd name="connsiteY0" fmla="*/ 0 h 3249450"/>
              <a:gd name="connsiteX1" fmla="*/ 4460064 w 4460064"/>
              <a:gd name="connsiteY1" fmla="*/ 0 h 3249450"/>
              <a:gd name="connsiteX2" fmla="*/ 4460064 w 4460064"/>
              <a:gd name="connsiteY2" fmla="*/ 3249450 h 3249450"/>
              <a:gd name="connsiteX3" fmla="*/ 0 w 4460064"/>
              <a:gd name="connsiteY3" fmla="*/ 3249450 h 3249450"/>
            </a:gdLst>
            <a:ahLst/>
            <a:cxnLst>
              <a:cxn ang="0">
                <a:pos x="connsiteX0" y="connsiteY0"/>
              </a:cxn>
              <a:cxn ang="0">
                <a:pos x="connsiteX1" y="connsiteY1"/>
              </a:cxn>
              <a:cxn ang="0">
                <a:pos x="connsiteX2" y="connsiteY2"/>
              </a:cxn>
              <a:cxn ang="0">
                <a:pos x="connsiteX3" y="connsiteY3"/>
              </a:cxn>
            </a:cxnLst>
            <a:rect l="l" t="t" r="r" b="b"/>
            <a:pathLst>
              <a:path w="4460064" h="3249450">
                <a:moveTo>
                  <a:pt x="982212" y="0"/>
                </a:moveTo>
                <a:lnTo>
                  <a:pt x="4460064" y="0"/>
                </a:lnTo>
                <a:lnTo>
                  <a:pt x="4460064" y="3249450"/>
                </a:lnTo>
                <a:lnTo>
                  <a:pt x="0" y="32494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6" name="Picture 5" descr="email"/>
          <p:cNvPicPr>
            <a:picLocks noChangeAspect="1"/>
          </p:cNvPicPr>
          <p:nvPr/>
        </p:nvPicPr>
        <p:blipFill>
          <a:blip r:embed="rId3"/>
          <a:stretch>
            <a:fillRect/>
          </a:stretch>
        </p:blipFill>
        <p:spPr>
          <a:xfrm>
            <a:off x="6871970" y="3543300"/>
            <a:ext cx="1420495" cy="1420495"/>
          </a:xfrm>
          <a:prstGeom prst="rect">
            <a:avLst/>
          </a:prstGeom>
        </p:spPr>
      </p:pic>
      <p:sp>
        <p:nvSpPr>
          <p:cNvPr id="10" name="文本框 9"/>
          <p:cNvSpPr txBox="1"/>
          <p:nvPr/>
        </p:nvSpPr>
        <p:spPr>
          <a:xfrm flipH="1">
            <a:off x="350520" y="3935730"/>
            <a:ext cx="6646545" cy="553085"/>
          </a:xfrm>
          <a:prstGeom prst="rect">
            <a:avLst/>
          </a:prstGeom>
          <a:noFill/>
          <a:ln w="9525">
            <a:noFill/>
          </a:ln>
        </p:spPr>
        <p:txBody>
          <a:bodyPr wrap="square" anchor="t" anchorCtr="0">
            <a:spAutoFit/>
          </a:bodyPr>
          <a:p>
            <a:pPr algn="ctr"/>
            <a:r>
              <a:rPr lang="id-ID" altLang="en-US" sz="3000" b="1" dirty="0">
                <a:solidFill>
                  <a:schemeClr val="bg1"/>
                </a:solidFill>
                <a:latin typeface="Arial" panose="020B0604020202020204" pitchFamily="34" charset="0"/>
                <a:ea typeface="Arial" panose="020B0604020202020204" pitchFamily="34" charset="0"/>
              </a:rPr>
              <a:t>support</a:t>
            </a:r>
            <a:r>
              <a:rPr lang="en-US" sz="3000" b="1" dirty="0">
                <a:solidFill>
                  <a:schemeClr val="bg1"/>
                </a:solidFill>
                <a:latin typeface="Arial" panose="020B0604020202020204" pitchFamily="34" charset="0"/>
                <a:ea typeface="Arial" panose="020B0604020202020204" pitchFamily="34" charset="0"/>
              </a:rPr>
              <a:t>@astermultiseat.co.id</a:t>
            </a:r>
            <a:endParaRPr lang="en-US" sz="3000" b="1" dirty="0">
              <a:solidFill>
                <a:schemeClr val="bg1"/>
              </a:solidFill>
              <a:latin typeface="Arial" panose="020B0604020202020204" pitchFamily="34" charset="0"/>
              <a:ea typeface="Arial" panose="020B0604020202020204" pitchFamily="34" charset="0"/>
            </a:endParaRPr>
          </a:p>
        </p:txBody>
      </p:sp>
      <p:pic>
        <p:nvPicPr>
          <p:cNvPr id="14" name="Picture 13" descr="www"/>
          <p:cNvPicPr>
            <a:picLocks noChangeAspect="1"/>
          </p:cNvPicPr>
          <p:nvPr/>
        </p:nvPicPr>
        <p:blipFill>
          <a:blip r:embed="rId4"/>
          <a:stretch>
            <a:fillRect/>
          </a:stretch>
        </p:blipFill>
        <p:spPr>
          <a:xfrm>
            <a:off x="7236460" y="1704975"/>
            <a:ext cx="1321435" cy="13214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id-ID" altLang="en-US" sz="3500" b="1">
                <a:solidFill>
                  <a:schemeClr val="bg1"/>
                </a:solidFill>
              </a:rPr>
              <a:t>Sejarah singkat Multiseat</a:t>
            </a:r>
            <a:endParaRPr lang="id-ID" altLang="en-US" sz="35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14300" y="66611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6" name="Picture 5"/>
          <p:cNvPicPr/>
          <p:nvPr/>
        </p:nvPicPr>
        <p:blipFill>
          <a:blip r:embed="rId1"/>
          <a:stretch>
            <a:fillRect/>
          </a:stretch>
        </p:blipFill>
        <p:spPr>
          <a:xfrm>
            <a:off x="321310" y="894715"/>
            <a:ext cx="6922135" cy="5298440"/>
          </a:xfrm>
          <a:prstGeom prst="rect">
            <a:avLst/>
          </a:prstGeom>
        </p:spPr>
      </p:pic>
      <p:pic>
        <p:nvPicPr>
          <p:cNvPr id="10" name="Picture 9"/>
          <p:cNvPicPr>
            <a:picLocks noChangeAspect="1"/>
          </p:cNvPicPr>
          <p:nvPr/>
        </p:nvPicPr>
        <p:blipFill>
          <a:blip r:embed="rId2"/>
          <a:stretch>
            <a:fillRect/>
          </a:stretch>
        </p:blipFill>
        <p:spPr>
          <a:xfrm>
            <a:off x="7465695" y="1767205"/>
            <a:ext cx="4600575" cy="33242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21310" y="172085"/>
            <a:ext cx="884618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p:spPr>
        <p:txBody>
          <a:bodyPr/>
          <a:p>
            <a:r>
              <a:rPr lang="en-US" sz="3500" b="1">
                <a:solidFill>
                  <a:schemeClr val="bg1"/>
                </a:solidFill>
              </a:rPr>
              <a:t>Apa itu Multiseat ?</a:t>
            </a:r>
            <a:endParaRPr lang="en-US" sz="3500" b="1">
              <a:solidFill>
                <a:schemeClr val="bg1"/>
              </a:solidFill>
            </a:endParaRPr>
          </a:p>
        </p:txBody>
      </p:sp>
      <p:sp>
        <p:nvSpPr>
          <p:cNvPr id="4" name="Title 2"/>
          <p:cNvSpPr>
            <a:spLocks noGrp="1"/>
          </p:cNvSpPr>
          <p:nvPr/>
        </p:nvSpPr>
        <p:spPr>
          <a:xfrm>
            <a:off x="8793480" y="172085"/>
            <a:ext cx="872490"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5" name="Title 2"/>
          <p:cNvSpPr>
            <a:spLocks noGrp="1"/>
          </p:cNvSpPr>
          <p:nvPr/>
        </p:nvSpPr>
        <p:spPr>
          <a:xfrm>
            <a:off x="9356725" y="172085"/>
            <a:ext cx="760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7" name="Title 2"/>
          <p:cNvSpPr>
            <a:spLocks noGrp="1"/>
          </p:cNvSpPr>
          <p:nvPr/>
        </p:nvSpPr>
        <p:spPr>
          <a:xfrm>
            <a:off x="9834245" y="172085"/>
            <a:ext cx="633095" cy="488950"/>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4000" b="1">
              <a:solidFill>
                <a:schemeClr val="bg1"/>
              </a:solidFill>
            </a:endParaRPr>
          </a:p>
        </p:txBody>
      </p:sp>
      <p:sp>
        <p:nvSpPr>
          <p:cNvPr id="2" name="Title 2"/>
          <p:cNvSpPr>
            <a:spLocks noGrp="1"/>
          </p:cNvSpPr>
          <p:nvPr/>
        </p:nvSpPr>
        <p:spPr>
          <a:xfrm>
            <a:off x="114300" y="6661150"/>
            <a:ext cx="11940540" cy="133985"/>
          </a:xfrm>
          <a:prstGeom prst="parallelogram">
            <a:avLst>
              <a:gd name="adj" fmla="val 96307"/>
            </a:avLst>
          </a:prstGeom>
          <a:gradFill>
            <a:gsLst>
              <a:gs pos="100000">
                <a:schemeClr val="accent1">
                  <a:lumMod val="5000"/>
                  <a:lumOff val="95000"/>
                </a:schemeClr>
              </a:gs>
              <a:gs pos="44000">
                <a:schemeClr val="accent1">
                  <a:lumMod val="50000"/>
                </a:schemeClr>
              </a:gs>
              <a:gs pos="88000">
                <a:schemeClr val="bg1">
                  <a:lumMod val="75000"/>
                </a:schemeClr>
              </a:gs>
            </a:gsLst>
            <a:lin ang="360000" scaled="0"/>
          </a:gradFill>
          <a:ln w="9525">
            <a:noFill/>
          </a:ln>
        </p:spPr>
        <p:txBody>
          <a:bodyPr anchor="ctr" anchorCtr="0"/>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a:lstStyle>
          <a:p>
            <a:endParaRPr lang="en-US" sz="3000" b="1">
              <a:solidFill>
                <a:schemeClr val="bg1"/>
              </a:solidFill>
            </a:endParaRPr>
          </a:p>
        </p:txBody>
      </p:sp>
      <p:pic>
        <p:nvPicPr>
          <p:cNvPr id="12" name="Picture 11"/>
          <p:cNvPicPr/>
          <p:nvPr/>
        </p:nvPicPr>
        <p:blipFill>
          <a:blip r:embed="rId1"/>
          <a:stretch>
            <a:fillRect/>
          </a:stretch>
        </p:blipFill>
        <p:spPr>
          <a:xfrm>
            <a:off x="380841" y="633254"/>
            <a:ext cx="11430317" cy="559149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7803515" y="1004570"/>
            <a:ext cx="4389120" cy="5039360"/>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4" name="矩形 6"/>
          <p:cNvSpPr/>
          <p:nvPr/>
        </p:nvSpPr>
        <p:spPr>
          <a:xfrm>
            <a:off x="7946390" y="2160270"/>
            <a:ext cx="4083050" cy="3883660"/>
          </a:xfrm>
          <a:prstGeom prst="rect">
            <a:avLst/>
          </a:prstGeom>
          <a:noFill/>
          <a:ln w="9525">
            <a:noFill/>
          </a:ln>
        </p:spPr>
        <p:txBody>
          <a:bodyPr anchor="t" anchorCtr="0">
            <a:noAutofit/>
          </a:bodyPr>
          <a:p>
            <a:r>
              <a:rPr lang="id-ID" altLang="zh-CN" sz="1400" dirty="0">
                <a:solidFill>
                  <a:schemeClr val="bg1"/>
                </a:solidFill>
                <a:latin typeface="Calibri" panose="020F0502020204030204" pitchFamily="34" charset="0"/>
                <a:ea typeface="Microsoft YaHei" panose="020B0503020204020204" charset="-122"/>
              </a:rPr>
              <a:t>Aster : </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Tidak memerlukan lisensi Windows Server dan perangkat server yang mahal.</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Tidak perlu perangkat khusus (thin client)</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Cost software peruser sekitar Rp 500.000</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Performa jauh diatas Virtual / Cloud / RDP.</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Aster tidak memakan resource, bisa running pada PC rakitan Intel gen 1</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a:p>
            <a:r>
              <a:rPr lang="id-ID" altLang="zh-CN" sz="1400" dirty="0">
                <a:solidFill>
                  <a:schemeClr val="bg1"/>
                </a:solidFill>
                <a:latin typeface="Calibri" panose="020F0502020204030204" pitchFamily="34" charset="0"/>
                <a:ea typeface="Microsoft YaHei" panose="020B0503020204020204" charset="-122"/>
              </a:rPr>
              <a:t>- Performa 5-10x lipat lebih baik dari pada Virtual Desktop / Ncomputing / Cloud karena on premise dan hanya 1 OS windows.</a:t>
            </a:r>
            <a:endParaRPr lang="id-ID" altLang="zh-CN" sz="1400" dirty="0">
              <a:solidFill>
                <a:schemeClr val="bg1"/>
              </a:solidFill>
              <a:latin typeface="Calibri" panose="020F0502020204030204" pitchFamily="34" charset="0"/>
              <a:ea typeface="Microsoft YaHei" panose="020B0503020204020204" charset="-122"/>
            </a:endParaRPr>
          </a:p>
          <a:p>
            <a:endParaRPr lang="id-ID" altLang="zh-CN" sz="1400" dirty="0">
              <a:solidFill>
                <a:schemeClr val="bg1"/>
              </a:solidFill>
              <a:latin typeface="Calibri" panose="020F0502020204030204" pitchFamily="34" charset="0"/>
              <a:ea typeface="Microsoft YaHei" panose="020B0503020204020204" charset="-122"/>
            </a:endParaRPr>
          </a:p>
        </p:txBody>
      </p:sp>
      <p:sp>
        <p:nvSpPr>
          <p:cNvPr id="10245" name="矩形 7"/>
          <p:cNvSpPr/>
          <p:nvPr/>
        </p:nvSpPr>
        <p:spPr>
          <a:xfrm>
            <a:off x="5635625" y="332740"/>
            <a:ext cx="5376545" cy="521970"/>
          </a:xfrm>
          <a:prstGeom prst="rect">
            <a:avLst/>
          </a:prstGeom>
          <a:noFill/>
          <a:ln w="9525">
            <a:noFill/>
          </a:ln>
        </p:spPr>
        <p:txBody>
          <a:bodyPr wrap="square" anchor="t" anchorCtr="0">
            <a:spAutoFit/>
          </a:bodyPr>
          <a:p>
            <a:r>
              <a:rPr lang="id-ID" altLang="zh-CN" sz="2800" b="1" dirty="0">
                <a:solidFill>
                  <a:schemeClr val="bg1"/>
                </a:solidFill>
                <a:latin typeface="Calibri" panose="020F0502020204030204" pitchFamily="34" charset="0"/>
                <a:ea typeface="Microsoft YaHei" panose="020B0503020204020204" charset="-122"/>
              </a:rPr>
              <a:t>Perbedaan Aster dengan solusi lain</a:t>
            </a:r>
            <a:endParaRPr lang="id-ID" altLang="zh-CN" sz="2800" b="1" dirty="0">
              <a:solidFill>
                <a:schemeClr val="bg1"/>
              </a:solidFill>
              <a:latin typeface="Calibri" panose="020F0502020204030204" pitchFamily="34" charset="0"/>
              <a:ea typeface="Microsoft YaHei" panose="020B0503020204020204" charset="-122"/>
            </a:endParaRPr>
          </a:p>
        </p:txBody>
      </p:sp>
      <p:sp>
        <p:nvSpPr>
          <p:cNvPr id="4" name="标题 3"/>
          <p:cNvSpPr>
            <a:spLocks noGrp="1"/>
          </p:cNvSpPr>
          <p:nvPr>
            <p:ph type="title"/>
          </p:nvPr>
        </p:nvSpPr>
        <p:spPr>
          <a:xfrm>
            <a:off x="8783955" y="1094105"/>
            <a:ext cx="3141980" cy="1325880"/>
          </a:xfr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DENGAN SOLUSI LAIN</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pic>
        <p:nvPicPr>
          <p:cNvPr id="2" name="Picture 1"/>
          <p:cNvPicPr/>
          <p:nvPr/>
        </p:nvPicPr>
        <p:blipFill>
          <a:blip r:embed="rId1"/>
          <a:stretch>
            <a:fillRect/>
          </a:stretch>
        </p:blipFill>
        <p:spPr>
          <a:xfrm>
            <a:off x="267970" y="233045"/>
            <a:ext cx="4559935" cy="2665095"/>
          </a:xfrm>
          <a:prstGeom prst="rect">
            <a:avLst/>
          </a:prstGeom>
        </p:spPr>
      </p:pic>
      <p:graphicFrame>
        <p:nvGraphicFramePr>
          <p:cNvPr id="10" name="Object 9"/>
          <p:cNvGraphicFramePr/>
          <p:nvPr/>
        </p:nvGraphicFramePr>
        <p:xfrm>
          <a:off x="2412365" y="3079750"/>
          <a:ext cx="5156835" cy="3583940"/>
        </p:xfrm>
        <a:graphic>
          <a:graphicData uri="http://schemas.openxmlformats.org/presentationml/2006/ole">
            <mc:AlternateContent xmlns:mc="http://schemas.openxmlformats.org/markup-compatibility/2006">
              <mc:Choice xmlns:v="urn:schemas-microsoft-com:vml" Requires="v">
                <p:oleObj spid="_x0000_s11" name="" r:id="rId2" imgW="5153025" imgH="3581400" progId="Paint.Picture">
                  <p:embed/>
                </p:oleObj>
              </mc:Choice>
              <mc:Fallback>
                <p:oleObj name="" r:id="rId2" imgW="5153025" imgH="3581400" progId="Paint.Picture">
                  <p:embed/>
                  <p:pic>
                    <p:nvPicPr>
                      <p:cNvPr id="0" name="Picture 10"/>
                      <p:cNvPicPr/>
                      <p:nvPr/>
                    </p:nvPicPr>
                    <p:blipFill>
                      <a:blip r:embed="rId3"/>
                      <a:stretch>
                        <a:fillRect/>
                      </a:stretch>
                    </p:blipFill>
                    <p:spPr>
                      <a:xfrm>
                        <a:off x="2412365" y="3079750"/>
                        <a:ext cx="5156835" cy="3583940"/>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998855" y="-167640"/>
            <a:ext cx="10515600" cy="702310"/>
          </a:xfr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id-ID" altLang="en-US" sz="2000" b="0" i="0" u="none" strike="noStrike" kern="1200" cap="all" spc="0" normalizeH="0" baseline="0" noProof="0" dirty="0">
                <a:ln>
                  <a:noFill/>
                </a:ln>
                <a:solidFill>
                  <a:schemeClr val="bg1"/>
                </a:solidFill>
                <a:effectLst/>
                <a:uLnTx/>
                <a:uFillTx/>
                <a:latin typeface="+mj-lt"/>
                <a:ea typeface="+mj-ea"/>
                <a:cs typeface="+mj-cs"/>
              </a:rPr>
              <a:t>license key software aster </a:t>
            </a:r>
            <a:endParaRPr kumimoji="0" lang="id-ID" altLang="en-US" sz="2000" b="0" i="0" u="none" strike="noStrike" kern="1200" cap="all" spc="0" normalizeH="0" baseline="0" noProof="0" dirty="0">
              <a:ln>
                <a:noFill/>
              </a:ln>
              <a:solidFill>
                <a:schemeClr val="bg1"/>
              </a:solidFill>
              <a:effectLst/>
              <a:uLnTx/>
              <a:uFillTx/>
              <a:latin typeface="+mj-lt"/>
              <a:ea typeface="+mj-ea"/>
              <a:cs typeface="+mj-cs"/>
            </a:endParaRPr>
          </a:p>
        </p:txBody>
      </p:sp>
      <p:sp>
        <p:nvSpPr>
          <p:cNvPr id="9221" name="矩形 7"/>
          <p:cNvSpPr/>
          <p:nvPr/>
        </p:nvSpPr>
        <p:spPr>
          <a:xfrm>
            <a:off x="2409190" y="361950"/>
            <a:ext cx="7516495" cy="368300"/>
          </a:xfrm>
          <a:prstGeom prst="rect">
            <a:avLst/>
          </a:prstGeom>
          <a:noFill/>
          <a:ln w="9525">
            <a:noFill/>
          </a:ln>
        </p:spPr>
        <p:txBody>
          <a:bodyPr wrap="square" anchor="t" anchorCtr="0">
            <a:spAutoFit/>
          </a:bodyPr>
          <a:p>
            <a:pPr algn="ctr"/>
            <a:r>
              <a:rPr lang="id-ID" altLang="en-US" dirty="0">
                <a:solidFill>
                  <a:srgbClr val="00B0F0"/>
                </a:solidFill>
                <a:latin typeface="Calibri" panose="020F0502020204030204" pitchFamily="34" charset="0"/>
                <a:ea typeface="Microsoft YaHei" panose="020B0503020204020204" charset="-122"/>
              </a:rPr>
              <a:t>Software Aster dalam bentuk Software Installer dan license Key</a:t>
            </a:r>
            <a:endParaRPr lang="id-ID" altLang="en-US" dirty="0">
              <a:solidFill>
                <a:srgbClr val="00B0F0"/>
              </a:solidFill>
              <a:latin typeface="Calibri" panose="020F0502020204030204" pitchFamily="34" charset="0"/>
              <a:ea typeface="Microsoft YaHei" panose="020B0503020204020204" charset="-122"/>
            </a:endParaRPr>
          </a:p>
        </p:txBody>
      </p:sp>
      <p:pic>
        <p:nvPicPr>
          <p:cNvPr id="7" name="Picture 6"/>
          <p:cNvPicPr/>
          <p:nvPr/>
        </p:nvPicPr>
        <p:blipFill>
          <a:blip r:embed="rId1"/>
          <a:stretch>
            <a:fillRect/>
          </a:stretch>
        </p:blipFill>
        <p:spPr>
          <a:xfrm>
            <a:off x="733425" y="854075"/>
            <a:ext cx="4744085" cy="3054350"/>
          </a:xfrm>
          <a:prstGeom prst="rect">
            <a:avLst/>
          </a:prstGeom>
        </p:spPr>
      </p:pic>
      <p:pic>
        <p:nvPicPr>
          <p:cNvPr id="8" name="Picture 7" descr="class-1024x562"/>
          <p:cNvPicPr>
            <a:picLocks noChangeAspect="1"/>
          </p:cNvPicPr>
          <p:nvPr/>
        </p:nvPicPr>
        <p:blipFill>
          <a:blip r:embed="rId2"/>
          <a:stretch>
            <a:fillRect/>
          </a:stretch>
        </p:blipFill>
        <p:spPr>
          <a:xfrm>
            <a:off x="2183130" y="3531870"/>
            <a:ext cx="5632450" cy="3091180"/>
          </a:xfrm>
          <a:prstGeom prst="rect">
            <a:avLst/>
          </a:prstGeom>
        </p:spPr>
      </p:pic>
      <p:pic>
        <p:nvPicPr>
          <p:cNvPr id="9" name="Picture 8" descr="stand-1024x682"/>
          <p:cNvPicPr>
            <a:picLocks noChangeAspect="1"/>
          </p:cNvPicPr>
          <p:nvPr/>
        </p:nvPicPr>
        <p:blipFill>
          <a:blip r:embed="rId3"/>
          <a:stretch>
            <a:fillRect/>
          </a:stretch>
        </p:blipFill>
        <p:spPr>
          <a:xfrm>
            <a:off x="7230110" y="1022350"/>
            <a:ext cx="4528185" cy="329946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998855" y="-4445"/>
            <a:ext cx="10515600" cy="1325563"/>
          </a:xfr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dalam bentuk usb dongle</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sp>
        <p:nvSpPr>
          <p:cNvPr id="9221" name="矩形 7"/>
          <p:cNvSpPr/>
          <p:nvPr/>
        </p:nvSpPr>
        <p:spPr>
          <a:xfrm>
            <a:off x="2409190" y="1046480"/>
            <a:ext cx="7516495" cy="368300"/>
          </a:xfrm>
          <a:prstGeom prst="rect">
            <a:avLst/>
          </a:prstGeom>
          <a:noFill/>
          <a:ln w="9525">
            <a:noFill/>
          </a:ln>
        </p:spPr>
        <p:txBody>
          <a:bodyPr wrap="square" anchor="t" anchorCtr="0">
            <a:spAutoFit/>
          </a:bodyPr>
          <a:p>
            <a:pPr algn="ctr"/>
            <a:r>
              <a:rPr lang="id-ID" altLang="en-US" dirty="0">
                <a:solidFill>
                  <a:srgbClr val="00B0F0"/>
                </a:solidFill>
                <a:latin typeface="Calibri" panose="020F0502020204030204" pitchFamily="34" charset="0"/>
                <a:ea typeface="Microsoft YaHei" panose="020B0503020204020204" charset="-122"/>
              </a:rPr>
              <a:t>Lisensi Software Aster didalam USB dongle </a:t>
            </a:r>
            <a:endParaRPr lang="id-ID" altLang="en-US" dirty="0">
              <a:solidFill>
                <a:srgbClr val="00B0F0"/>
              </a:solidFill>
              <a:latin typeface="Calibri" panose="020F0502020204030204" pitchFamily="34" charset="0"/>
              <a:ea typeface="Microsoft YaHei" panose="020B0503020204020204" charset="-122"/>
            </a:endParaRPr>
          </a:p>
        </p:txBody>
      </p:sp>
      <p:pic>
        <p:nvPicPr>
          <p:cNvPr id="2" name="Picture 1"/>
          <p:cNvPicPr>
            <a:picLocks noChangeAspect="1"/>
          </p:cNvPicPr>
          <p:nvPr/>
        </p:nvPicPr>
        <p:blipFill>
          <a:blip r:embed="rId1"/>
          <a:stretch>
            <a:fillRect/>
          </a:stretch>
        </p:blipFill>
        <p:spPr>
          <a:xfrm>
            <a:off x="1507490" y="1569085"/>
            <a:ext cx="9319895" cy="46031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998855" y="-4445"/>
            <a:ext cx="10515600" cy="1325563"/>
          </a:xfrm>
        </p:spPr>
        <p:txBody>
          <a:bodyPr vert="horz" lIns="91440" tIns="45720" rIns="91440" bIns="45720" rtlCol="0" anchor="ctr">
            <a:normAutofit/>
          </a:body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id-ID" altLang="en-US" sz="3000" b="0" i="0" u="none" strike="noStrike" kern="1200" cap="all" spc="0" normalizeH="0" baseline="0" noProof="0" dirty="0">
                <a:ln>
                  <a:noFill/>
                </a:ln>
                <a:solidFill>
                  <a:schemeClr val="bg1"/>
                </a:solidFill>
                <a:effectLst/>
                <a:uLnTx/>
                <a:uFillTx/>
                <a:latin typeface="+mj-lt"/>
                <a:ea typeface="+mj-ea"/>
                <a:cs typeface="+mj-cs"/>
              </a:rPr>
              <a:t>software aster varian linux</a:t>
            </a:r>
            <a:endParaRPr kumimoji="0" lang="id-ID" altLang="en-US" sz="3000" b="0" i="0" u="none" strike="noStrike" kern="1200" cap="all" spc="0" normalizeH="0" baseline="0" noProof="0" dirty="0">
              <a:ln>
                <a:noFill/>
              </a:ln>
              <a:solidFill>
                <a:schemeClr val="bg1"/>
              </a:solidFill>
              <a:effectLst/>
              <a:uLnTx/>
              <a:uFillTx/>
              <a:latin typeface="+mj-lt"/>
              <a:ea typeface="+mj-ea"/>
              <a:cs typeface="+mj-cs"/>
            </a:endParaRPr>
          </a:p>
        </p:txBody>
      </p:sp>
      <p:sp>
        <p:nvSpPr>
          <p:cNvPr id="9221" name="矩形 7"/>
          <p:cNvSpPr/>
          <p:nvPr/>
        </p:nvSpPr>
        <p:spPr>
          <a:xfrm>
            <a:off x="2409190" y="1046480"/>
            <a:ext cx="7516495" cy="368300"/>
          </a:xfrm>
          <a:prstGeom prst="rect">
            <a:avLst/>
          </a:prstGeom>
          <a:noFill/>
          <a:ln w="9525">
            <a:noFill/>
          </a:ln>
        </p:spPr>
        <p:txBody>
          <a:bodyPr wrap="square" anchor="t" anchorCtr="0">
            <a:spAutoFit/>
          </a:bodyPr>
          <a:p>
            <a:pPr algn="ctr"/>
            <a:r>
              <a:rPr lang="id-ID" altLang="en-US" dirty="0">
                <a:solidFill>
                  <a:srgbClr val="00B0F0"/>
                </a:solidFill>
                <a:latin typeface="Calibri" panose="020F0502020204030204" pitchFamily="34" charset="0"/>
                <a:ea typeface="Microsoft YaHei" panose="020B0503020204020204" charset="-122"/>
              </a:rPr>
              <a:t>Lisensi Software Aster untuk OS Linux</a:t>
            </a:r>
            <a:endParaRPr lang="id-ID" altLang="en-US" dirty="0">
              <a:solidFill>
                <a:srgbClr val="00B0F0"/>
              </a:solidFill>
              <a:latin typeface="Calibri" panose="020F0502020204030204" pitchFamily="34" charset="0"/>
              <a:ea typeface="Microsoft YaHei" panose="020B0503020204020204" charset="-122"/>
            </a:endParaRPr>
          </a:p>
        </p:txBody>
      </p:sp>
      <p:pic>
        <p:nvPicPr>
          <p:cNvPr id="3" name="Picture 2"/>
          <p:cNvPicPr>
            <a:picLocks noChangeAspect="1"/>
          </p:cNvPicPr>
          <p:nvPr/>
        </p:nvPicPr>
        <p:blipFill>
          <a:blip r:embed="rId1"/>
          <a:stretch>
            <a:fillRect/>
          </a:stretch>
        </p:blipFill>
        <p:spPr>
          <a:xfrm>
            <a:off x="1393190" y="1612265"/>
            <a:ext cx="9547860" cy="456374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426.25,&quot;left&quot;:495.95401574803145,&quot;top&quot;:47.91433070866142,&quot;width&quot;:466.5870866141733}"/>
</p:tagLst>
</file>

<file path=ppt/tags/tag10.xml><?xml version="1.0" encoding="utf-8"?>
<p:tagLst xmlns:p="http://schemas.openxmlformats.org/presentationml/2006/main">
  <p:tag name="KSO_WM_DIAGRAM_VIRTUALLY_FRAME" val="{&quot;height&quot;:426.25,&quot;left&quot;:495.95401574803145,&quot;top&quot;:47.91433070866142,&quot;width&quot;:466.5870866141733}"/>
</p:tagLst>
</file>

<file path=ppt/tags/tag11.xml><?xml version="1.0" encoding="utf-8"?>
<p:tagLst xmlns:p="http://schemas.openxmlformats.org/presentationml/2006/main">
  <p:tag name="KSO_WM_DIAGRAM_VIRTUALLY_FRAME" val="{&quot;height&quot;:426.25,&quot;left&quot;:495.95401574803145,&quot;top&quot;:47.91433070866142,&quot;width&quot;:466.5870866141733}"/>
</p:tagLst>
</file>

<file path=ppt/tags/tag12.xml><?xml version="1.0" encoding="utf-8"?>
<p:tagLst xmlns:p="http://schemas.openxmlformats.org/presentationml/2006/main">
  <p:tag name="KSO_WM_DIAGRAM_VIRTUALLY_FRAME" val="{&quot;height&quot;:426.25,&quot;left&quot;:495.95401574803145,&quot;top&quot;:47.91433070866142,&quot;width&quot;:466.5870866141733}"/>
</p:tagLst>
</file>

<file path=ppt/tags/tag13.xml><?xml version="1.0" encoding="utf-8"?>
<p:tagLst xmlns:p="http://schemas.openxmlformats.org/presentationml/2006/main">
  <p:tag name="KSO_WM_DIAGRAM_VIRTUALLY_FRAME" val="{&quot;height&quot;:426.25,&quot;left&quot;:495.95401574803145,&quot;top&quot;:47.91433070866142,&quot;width&quot;:466.5870866141733}"/>
</p:tagLst>
</file>

<file path=ppt/tags/tag14.xml><?xml version="1.0" encoding="utf-8"?>
<p:tagLst xmlns:p="http://schemas.openxmlformats.org/presentationml/2006/main">
  <p:tag name="KSO_WM_DIAGRAM_VIRTUALLY_FRAME" val="{&quot;height&quot;:426.25,&quot;left&quot;:495.95401574803145,&quot;top&quot;:47.91433070866142,&quot;width&quot;:466.5870866141733}"/>
</p:tagLst>
</file>

<file path=ppt/tags/tag15.xml><?xml version="1.0" encoding="utf-8"?>
<p:tagLst xmlns:p="http://schemas.openxmlformats.org/presentationml/2006/main">
  <p:tag name="KSO_WM_DIAGRAM_VIRTUALLY_FRAME" val="{&quot;height&quot;:426.25,&quot;left&quot;:495.95401574803145,&quot;top&quot;:47.91433070866142,&quot;width&quot;:466.5870866141733}"/>
</p:tagLst>
</file>

<file path=ppt/tags/tag16.xml><?xml version="1.0" encoding="utf-8"?>
<p:tagLst xmlns:p="http://schemas.openxmlformats.org/presentationml/2006/main">
  <p:tag name="KSO_WM_DIAGRAM_VIRTUALLY_FRAME" val="{&quot;height&quot;:426.25,&quot;left&quot;:495.95401574803145,&quot;top&quot;:47.91433070866142,&quot;width&quot;:466.5870866141733}"/>
</p:tagLst>
</file>

<file path=ppt/tags/tag17.xml><?xml version="1.0" encoding="utf-8"?>
<p:tagLst xmlns:p="http://schemas.openxmlformats.org/presentationml/2006/main">
  <p:tag name="KSO_WM_DIAGRAM_VIRTUALLY_FRAME" val="{&quot;height&quot;:426.25,&quot;left&quot;:495.95401574803145,&quot;top&quot;:47.91433070866142,&quot;width&quot;:466.5870866141733}"/>
</p:tagLst>
</file>

<file path=ppt/tags/tag18.xml><?xml version="1.0" encoding="utf-8"?>
<p:tagLst xmlns:p="http://schemas.openxmlformats.org/presentationml/2006/main">
  <p:tag name="KSO_WM_DIAGRAM_VIRTUALLY_FRAME" val="{&quot;height&quot;:426.25,&quot;left&quot;:495.95401574803145,&quot;top&quot;:47.91433070866142,&quot;width&quot;:466.5870866141733}"/>
</p:tagLst>
</file>

<file path=ppt/tags/tag19.xml><?xml version="1.0" encoding="utf-8"?>
<p:tagLst xmlns:p="http://schemas.openxmlformats.org/presentationml/2006/main">
  <p:tag name="KSO_WM_DIAGRAM_VIRTUALLY_FRAME" val="{&quot;height&quot;:426.25,&quot;left&quot;:495.95401574803145,&quot;top&quot;:47.91433070866142,&quot;width&quot;:466.5870866141733}"/>
</p:tagLst>
</file>

<file path=ppt/tags/tag2.xml><?xml version="1.0" encoding="utf-8"?>
<p:tagLst xmlns:p="http://schemas.openxmlformats.org/presentationml/2006/main">
  <p:tag name="KSO_WM_DIAGRAM_VIRTUALLY_FRAME" val="{&quot;height&quot;:426.25,&quot;left&quot;:495.95401574803145,&quot;top&quot;:47.91433070866142,&quot;width&quot;:466.5870866141733}"/>
</p:tagLst>
</file>

<file path=ppt/tags/tag3.xml><?xml version="1.0" encoding="utf-8"?>
<p:tagLst xmlns:p="http://schemas.openxmlformats.org/presentationml/2006/main">
  <p:tag name="KSO_WM_DIAGRAM_VIRTUALLY_FRAME" val="{&quot;height&quot;:426.25,&quot;left&quot;:495.95401574803145,&quot;top&quot;:47.91433070866142,&quot;width&quot;:466.5870866141733}"/>
</p:tagLst>
</file>

<file path=ppt/tags/tag4.xml><?xml version="1.0" encoding="utf-8"?>
<p:tagLst xmlns:p="http://schemas.openxmlformats.org/presentationml/2006/main">
  <p:tag name="KSO_WM_DIAGRAM_VIRTUALLY_FRAME" val="{&quot;height&quot;:426.25,&quot;left&quot;:495.95401574803145,&quot;top&quot;:47.91433070866142,&quot;width&quot;:466.5870866141733}"/>
</p:tagLst>
</file>

<file path=ppt/tags/tag5.xml><?xml version="1.0" encoding="utf-8"?>
<p:tagLst xmlns:p="http://schemas.openxmlformats.org/presentationml/2006/main">
  <p:tag name="KSO_WM_DIAGRAM_VIRTUALLY_FRAME" val="{&quot;height&quot;:426.25,&quot;left&quot;:495.95401574803145,&quot;top&quot;:47.91433070866142,&quot;width&quot;:466.5870866141733}"/>
</p:tagLst>
</file>

<file path=ppt/tags/tag6.xml><?xml version="1.0" encoding="utf-8"?>
<p:tagLst xmlns:p="http://schemas.openxmlformats.org/presentationml/2006/main">
  <p:tag name="KSO_WM_DIAGRAM_VIRTUALLY_FRAME" val="{&quot;height&quot;:426.25,&quot;left&quot;:495.95401574803145,&quot;top&quot;:47.91433070866142,&quot;width&quot;:466.5870866141733}"/>
</p:tagLst>
</file>

<file path=ppt/tags/tag7.xml><?xml version="1.0" encoding="utf-8"?>
<p:tagLst xmlns:p="http://schemas.openxmlformats.org/presentationml/2006/main">
  <p:tag name="KSO_WM_DIAGRAM_VIRTUALLY_FRAME" val="{&quot;height&quot;:426.25,&quot;left&quot;:495.95401574803145,&quot;top&quot;:47.91433070866142,&quot;width&quot;:466.5870866141733}"/>
</p:tagLst>
</file>

<file path=ppt/tags/tag8.xml><?xml version="1.0" encoding="utf-8"?>
<p:tagLst xmlns:p="http://schemas.openxmlformats.org/presentationml/2006/main">
  <p:tag name="KSO_WM_DIAGRAM_VIRTUALLY_FRAME" val="{&quot;height&quot;:426.25,&quot;left&quot;:495.95401574803145,&quot;top&quot;:47.91433070866142,&quot;width&quot;:466.5870866141733}"/>
</p:tagLst>
</file>

<file path=ppt/tags/tag9.xml><?xml version="1.0" encoding="utf-8"?>
<p:tagLst xmlns:p="http://schemas.openxmlformats.org/presentationml/2006/main">
  <p:tag name="KSO_WM_DIAGRAM_VIRTUALLY_FRAME" val="{&quot;height&quot;:426.25,&quot;left&quot;:495.95401574803145,&quot;top&quot;:47.91433070866142,&quot;width&quot;:466.587086614173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游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游ゴシック Light"/>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游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8868</Words>
  <Application>WPS Presentation</Application>
  <PresentationFormat/>
  <Paragraphs>256</Paragraphs>
  <Slides>37</Slides>
  <Notes>3</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14</vt:i4>
      </vt:variant>
      <vt:variant>
        <vt:lpstr>幻灯片标题</vt:lpstr>
      </vt:variant>
      <vt:variant>
        <vt:i4>37</vt:i4>
      </vt:variant>
    </vt:vector>
  </HeadingPairs>
  <TitlesOfParts>
    <vt:vector size="61" baseType="lpstr">
      <vt:lpstr>Arial</vt:lpstr>
      <vt:lpstr>SimSun</vt:lpstr>
      <vt:lpstr>Wingdings</vt:lpstr>
      <vt:lpstr>DengXian</vt:lpstr>
      <vt:lpstr>Arial Black</vt:lpstr>
      <vt:lpstr>Comic Sans MS</vt:lpstr>
      <vt:lpstr>Calibri</vt:lpstr>
      <vt:lpstr>Microsoft YaHei</vt:lpstr>
      <vt:lpstr>Arial Unicode MS</vt:lpstr>
      <vt:lpstr>Office Theme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Paint.Picture</vt:lpstr>
      <vt:lpstr>PowerPoint 演示文稿</vt:lpstr>
      <vt:lpstr>PowerPoint 演示文稿</vt:lpstr>
      <vt:lpstr>Apa itu Multiseat ?</vt:lpstr>
      <vt:lpstr>Sejarah singkat Multiseat</vt:lpstr>
      <vt:lpstr>Apa itu Multiseat ?</vt:lpstr>
      <vt:lpstr>DENGAN SOLUSI LAIN</vt:lpstr>
      <vt:lpstr>license key software aster </vt:lpstr>
      <vt:lpstr>dalam bentuk usb dongle</vt:lpstr>
      <vt:lpstr>software aster varian linux</vt:lpstr>
      <vt:lpstr>Beberapa solusi implementasi multiseat.</vt:lpstr>
      <vt:lpstr>SOlusi wireless Pada multiseat</vt:lpstr>
      <vt:lpstr>SOlusi KVM  Pada multiseat</vt:lpstr>
      <vt:lpstr>SOlusi Kabel Pada multiseat</vt:lpstr>
      <vt:lpstr>Product development nirkabel</vt:lpstr>
      <vt:lpstr>Product development cloud / vdi</vt:lpstr>
      <vt:lpstr>Problem dan Solusi </vt:lpstr>
      <vt:lpstr>Mengapa Aster ? Hemat Biaya !</vt:lpstr>
      <vt:lpstr>Mengapa memakai Multiseat?</vt:lpstr>
      <vt:lpstr>Manfaat Menerapkan Aster</vt:lpstr>
      <vt:lpstr>Ruangan lebih nyaman dan luas.</vt:lpstr>
      <vt:lpstr>Solusi Ramah Lingkungan</vt:lpstr>
      <vt:lpstr>Sampah elektronik</vt:lpstr>
      <vt:lpstr>Lab Komputer Sekolah</vt:lpstr>
      <vt:lpstr>Penerapan di Sekolah / Pendidikan</vt:lpstr>
      <vt:lpstr>Lab Komputer Sekolah</vt:lpstr>
      <vt:lpstr>Penerapan Lab Bahasa</vt:lpstr>
      <vt:lpstr>Foto Lab bahasa</vt:lpstr>
      <vt:lpstr>Contoh Penerapan Perpustakaan</vt:lpstr>
      <vt:lpstr>Contoh Penerapan Perkantoran </vt:lpstr>
      <vt:lpstr>Penerapan Perkantoran </vt:lpstr>
      <vt:lpstr>Contoh penerapan dikantor</vt:lpstr>
      <vt:lpstr>Penerapan Industri</vt:lpstr>
      <vt:lpstr>Front Desk / Customer Service</vt:lpstr>
      <vt:lpstr>Contoh Penerapan pada UMKM</vt:lpstr>
      <vt:lpstr>Bagaimana Caranya ?</vt:lpstr>
      <vt:lpstr>Paket komputer Multiseat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Hermanto Dharma Putra</cp:lastModifiedBy>
  <cp:revision>214</cp:revision>
  <dcterms:created xsi:type="dcterms:W3CDTF">2015-10-17T07:33:00Z</dcterms:created>
  <dcterms:modified xsi:type="dcterms:W3CDTF">2026-07-07T06:07:46Z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1033-12.1.0.26880</vt:lpwstr>
  </property>
  <property fmtid="{D5CDD505-2E9C-101B-9397-08002B2CF9AE}" pid="3" name="ICV">
    <vt:lpwstr>76066F13AAF54BDA8C3C889CDA749CA4_13</vt:lpwstr>
  </property>
</Properties>
</file>